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87" r:id="rId2"/>
    <p:sldId id="502" r:id="rId3"/>
    <p:sldId id="501" r:id="rId4"/>
    <p:sldId id="505" r:id="rId5"/>
    <p:sldId id="503" r:id="rId6"/>
    <p:sldId id="504" r:id="rId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5" autoAdjust="0"/>
    <p:restoredTop sz="93191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DB8AF65-35A8-9465-6B0D-C23B5F40F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6DA7295E-0C38-DEC8-8289-EC59AE6F4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F1FC966-80EB-540B-C6E0-DE94D2468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2A44D12-B5C3-FFEB-5A34-51F7D0451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E7ED5B5-D41E-DCE9-F44C-DDDFD03A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5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18465C3-3B4A-140F-9E26-CC59B5D30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5E54C3BA-464D-0B83-1C94-53D474FA0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68EDB56-4DB8-CF28-728E-B4E28ABFE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4007360-9A0F-9679-E7DA-7A2A50676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0CFFA38-3F49-F62C-3E9A-9FA48D69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8D6755B9-4041-96D1-0812-163D70962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D566C2C5-D3F0-3169-EA56-07007B668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5D4A701-BBEE-D95A-242C-B18BCA92B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E5F2244-7B93-E61D-94FC-3B43F0DDA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C73771F-EF9F-42E1-234A-95DF9E39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8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9018422-A5CC-DD02-B193-3FA2D1A2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19963E2-AB5C-C253-7CD7-8F5E0CA07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6E11710-D44C-1B4E-2E9A-07650998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6019EF9-7234-C2A7-3D11-D625A142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B16F023-27D6-CC86-64D9-C2C044E29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9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F1B3D96-53A8-0E70-E04C-E5DED0F8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2E47678-8E2C-CDF2-B9FC-2DD23D2FF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2E245F4-50B9-E75C-A8F5-054A7E92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1A582E7-ADE0-5B68-90B8-E804E3DB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A22B959-D4BC-C502-E76B-425E9BFC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4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5D9C123-F732-1BF2-E8F4-5614F6F9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F7158B8-632E-A487-289B-02C2B5AA10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ACC65A0-847B-2D60-13C2-78BB246B1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EDA0662-B348-2460-2755-1F13FE399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07A9165-6511-BEB7-B1C5-AC03400A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0BE4D255-113E-D416-EC68-6F3E04A8C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73EC064-5FF5-B2AB-4718-109D110F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8F66580-8DD5-CD1D-5D94-3E9CC93E3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626DB66-4A3D-AEF5-975E-6AD9EFCF7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78B6548E-6BBA-20E5-2F9F-3487F57F1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0F044F44-E88E-5CE6-7AE3-FCDD544C6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0A939A8-7336-CF47-4543-1CBD7B83C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439494C-7545-23E5-6F31-FCC56AEA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27D008EE-A033-EE57-5FE3-71880842F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8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1EE322D-53BA-3FC5-CD94-913FB0FEA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61231487-40BA-299A-BF37-60E9AFBE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C2E1D2A-F6D0-3130-5561-EBB0343DF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401117C2-4186-CFCC-B2E0-8CB4FC4DA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2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633112B4-CC9D-5ED3-258B-5AA07D3C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C6FBC575-3062-6CE6-16E8-5D01D1418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335FC51-6442-EB6B-A511-BF1EE6F63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9BA07DA-3B85-1CED-D076-99CCB4C5B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CEE3F89-D742-ADA9-81D9-EB00569B1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F51CF1F7-2C45-B77E-0CBA-4831F3FFE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9766D30-2D7B-F8DB-53E7-8B1D49F0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2820258-F35E-083E-074B-0AD09A323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2564248-05F1-7558-FB8A-9EC6D1842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1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C7D54B-EDC9-C18D-2CEB-1BA19CD09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E9F8F1AE-4D41-78B7-80E3-8FD18161E7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C81E675-60B3-6575-7514-35671CDD8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2581973-A3C0-1220-AC6A-3E83626CD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FAB1F40-11E3-9320-6F58-7777D83E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1D4CAD7-8C2B-8CBC-6AC8-38D432A06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1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DF080735-4FE4-8D84-1CA2-E5D0C562F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622E92C-2DED-1410-164A-9551C0D44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34252B4-B200-8B16-E30D-B5CEF32C2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898C8FA-8B4F-BBBF-F6B2-5CA955273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F87EF46-AC86-3DD8-5628-8C6CE4878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1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A6CD2-1CE4-B747-33C7-816F28A34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1">
            <a:extLst>
              <a:ext uri="{FF2B5EF4-FFF2-40B4-BE49-F238E27FC236}">
                <a16:creationId xmlns:a16="http://schemas.microsoft.com/office/drawing/2014/main" id="{29F89B90-9213-C73D-FA7C-D380DBA297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855" y="3290861"/>
            <a:ext cx="2191437" cy="25790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9055E4D3-C78F-0CD0-FDA7-71F8AC6D9C3C}"/>
              </a:ext>
            </a:extLst>
          </p:cNvPr>
          <p:cNvSpPr/>
          <p:nvPr/>
        </p:nvSpPr>
        <p:spPr>
          <a:xfrm>
            <a:off x="8358637" y="5884548"/>
            <a:ext cx="2999655" cy="9079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2108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rPr>
              <a:t>พ.ต.ท.วุฒิชัย ทวีกาญจนวัฒน์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2108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rPr>
              <a:t>รอง ผกก.สส.สภ.บางโทรัด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3A1F7FB1-6049-C4B7-8B50-C3B4034C4829}"/>
              </a:ext>
            </a:extLst>
          </p:cNvPr>
          <p:cNvSpPr txBox="1"/>
          <p:nvPr/>
        </p:nvSpPr>
        <p:spPr>
          <a:xfrm>
            <a:off x="322828" y="2237214"/>
            <a:ext cx="7712554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4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งานสืบสวน สภ.บางโทรัด</a:t>
            </a:r>
          </a:p>
          <a:p>
            <a:pPr algn="ctr"/>
            <a:r>
              <a:rPr lang="th-TH" sz="4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แสดงภาพและรายละเอียดของการปฏิบัติงาน</a:t>
            </a:r>
          </a:p>
          <a:p>
            <a:pPr algn="ctr"/>
            <a:r>
              <a:rPr lang="th-TH" sz="4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ประจำเดือน มกราคม 2568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76DC2D45-848A-CB62-BF1C-4369943B8B4F}"/>
              </a:ext>
            </a:extLst>
          </p:cNvPr>
          <p:cNvSpPr txBox="1"/>
          <p:nvPr/>
        </p:nvSpPr>
        <p:spPr>
          <a:xfrm>
            <a:off x="8681465" y="2006381"/>
            <a:ext cx="3510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ข้อมูล ณ วันที่ 31 มกราคม 2568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7" name="รูปภาพ 16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75381414-2171-3003-C7F3-187E23C0B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4" b="-3971"/>
          <a:stretch/>
        </p:blipFill>
        <p:spPr>
          <a:xfrm>
            <a:off x="176463" y="13157"/>
            <a:ext cx="2242396" cy="873819"/>
          </a:xfrm>
          <a:prstGeom prst="rect">
            <a:avLst/>
          </a:prstGeom>
        </p:spPr>
      </p:pic>
      <p:pic>
        <p:nvPicPr>
          <p:cNvPr id="20" name="รูปภาพ 19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073D4BF0-BF82-F697-458D-846EB20FC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2" b="-2331"/>
          <a:stretch/>
        </p:blipFill>
        <p:spPr>
          <a:xfrm>
            <a:off x="2274386" y="46266"/>
            <a:ext cx="859959" cy="837599"/>
          </a:xfrm>
          <a:prstGeom prst="rect">
            <a:avLst/>
          </a:prstGeom>
        </p:spPr>
      </p:pic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CFEC0F3E-4877-FC43-785A-0155952AEB4F}"/>
              </a:ext>
            </a:extLst>
          </p:cNvPr>
          <p:cNvSpPr txBox="1"/>
          <p:nvPr/>
        </p:nvSpPr>
        <p:spPr>
          <a:xfrm>
            <a:off x="5319683" y="-101534"/>
            <a:ext cx="65543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60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POLICE ITA</a:t>
            </a:r>
            <a:r>
              <a:rPr lang="th-TH" sz="60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60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r>
              <a:rPr lang="th-TH" sz="20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การประเมิณคุณธรรมและความโปร่งใสในการดำเนินงานของหน่วยงานภาครัฐ</a:t>
            </a:r>
          </a:p>
          <a:p>
            <a:pPr algn="r"/>
            <a:r>
              <a:rPr lang="en-US" sz="20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I N T E G R I T Y  &amp;  T R A N S P A R E N C Y  A S </a:t>
            </a:r>
            <a:r>
              <a:rPr lang="en-US" sz="20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20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E S </a:t>
            </a:r>
            <a:r>
              <a:rPr lang="en-US" sz="20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20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M E N T</a:t>
            </a:r>
          </a:p>
          <a:p>
            <a:pPr algn="r"/>
            <a:r>
              <a:rPr lang="th-TH" sz="2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ของสถานีตำรวจภูธรบางโทรัด</a:t>
            </a:r>
            <a:endParaRPr lang="en-US" sz="24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4209E11-D5DE-BA7B-50ED-EE1AE2C1B560}"/>
              </a:ext>
            </a:extLst>
          </p:cNvPr>
          <p:cNvSpPr txBox="1"/>
          <p:nvPr/>
        </p:nvSpPr>
        <p:spPr>
          <a:xfrm>
            <a:off x="3062201" y="6188"/>
            <a:ext cx="1314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BPS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B91D326-AF77-AE43-E3F1-0839271423CE}"/>
              </a:ext>
            </a:extLst>
          </p:cNvPr>
          <p:cNvSpPr txBox="1"/>
          <p:nvPr/>
        </p:nvSpPr>
        <p:spPr>
          <a:xfrm>
            <a:off x="3062201" y="609041"/>
            <a:ext cx="131492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สถานีตำรวจภูธรบางโทรัด</a:t>
            </a:r>
          </a:p>
        </p:txBody>
      </p:sp>
    </p:spTree>
    <p:extLst>
      <p:ext uri="{BB962C8B-B14F-4D97-AF65-F5344CB8AC3E}">
        <p14:creationId xmlns:p14="http://schemas.microsoft.com/office/powerpoint/2010/main" val="3252511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671AF-CFA9-A010-7248-868CE6DAD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C7526D1-D9CF-4459-92A5-72A746029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4" b="-3971"/>
          <a:stretch/>
        </p:blipFill>
        <p:spPr>
          <a:xfrm>
            <a:off x="176463" y="13157"/>
            <a:ext cx="2049710" cy="798733"/>
          </a:xfrm>
          <a:prstGeom prst="rect">
            <a:avLst/>
          </a:prstGeom>
        </p:spPr>
      </p:pic>
      <p:pic>
        <p:nvPicPr>
          <p:cNvPr id="20" name="รูปภาพ 19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1DBF4BC7-01F5-A174-BDF2-917E6D866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2" b="-2331"/>
          <a:stretch/>
        </p:blipFill>
        <p:spPr>
          <a:xfrm>
            <a:off x="2214427" y="46266"/>
            <a:ext cx="786064" cy="765625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518677F0-939E-365D-4B07-AEF560CF0035}"/>
              </a:ext>
            </a:extLst>
          </p:cNvPr>
          <p:cNvSpPr txBox="1"/>
          <p:nvPr/>
        </p:nvSpPr>
        <p:spPr>
          <a:xfrm>
            <a:off x="3017231" y="-23792"/>
            <a:ext cx="1201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BPS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21273E61-05CA-F658-094D-80C148990564}"/>
              </a:ext>
            </a:extLst>
          </p:cNvPr>
          <p:cNvSpPr txBox="1"/>
          <p:nvPr/>
        </p:nvSpPr>
        <p:spPr>
          <a:xfrm>
            <a:off x="3017231" y="579061"/>
            <a:ext cx="12019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สถานีตำรวจภูธรบางโทรัด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B01D43C5-F855-C2DE-CDB9-CEF5823F957D}"/>
              </a:ext>
            </a:extLst>
          </p:cNvPr>
          <p:cNvSpPr txBox="1"/>
          <p:nvPr/>
        </p:nvSpPr>
        <p:spPr>
          <a:xfrm>
            <a:off x="274646" y="1733498"/>
            <a:ext cx="3522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7 ม.ค. 2567 พ.ต.ท.วุฒิชัย ทวีกาญจนวัฒน์ รอง ผกก.สส.สภ.บางโทรัด พร้อมชุดสืบสวน</a:t>
            </a:r>
          </a:p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ออก ว.4 ป้องกันเหตุร้านทองเยาวราชเกตุม</a:t>
            </a:r>
            <a:endParaRPr lang="en-US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781C9FBB-DE9A-B7E6-470F-56FCD6C2B58E}"/>
              </a:ext>
            </a:extLst>
          </p:cNvPr>
          <p:cNvSpPr txBox="1"/>
          <p:nvPr/>
        </p:nvSpPr>
        <p:spPr>
          <a:xfrm>
            <a:off x="8205613" y="2041275"/>
            <a:ext cx="3260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</a:t>
            </a:r>
            <a:r>
              <a:rPr lang="en-US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21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ม.ค. 2568 ชุดสืบสวน</a:t>
            </a:r>
          </a:p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ออก ว.4 ป้องกันเหตุร้านทองเยาวราชเกตุม</a:t>
            </a:r>
            <a:endParaRPr lang="en-US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0C66125C-771D-489E-30B3-53862A695C07}"/>
              </a:ext>
            </a:extLst>
          </p:cNvPr>
          <p:cNvSpPr txBox="1"/>
          <p:nvPr/>
        </p:nvSpPr>
        <p:spPr>
          <a:xfrm>
            <a:off x="4435468" y="1753049"/>
            <a:ext cx="2884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12 ม.ค. 2568 พ.ต.ท.วิวัฒน์ชัย ยุทธธนชัย สว.สส.สภ.บางโทรัด พร้อมชุดสืบสวน ออกว.4 ป้องกันเหตุร้านทองเยาวราชเกตุม</a:t>
            </a:r>
            <a:endParaRPr lang="en-US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51F12BC7-DC6A-D956-1265-609232CA3CF8}"/>
              </a:ext>
            </a:extLst>
          </p:cNvPr>
          <p:cNvSpPr/>
          <p:nvPr/>
        </p:nvSpPr>
        <p:spPr>
          <a:xfrm>
            <a:off x="274646" y="1739240"/>
            <a:ext cx="3522497" cy="477385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712B126E-5B66-2513-9908-CAD6AA771941}"/>
              </a:ext>
            </a:extLst>
          </p:cNvPr>
          <p:cNvSpPr/>
          <p:nvPr/>
        </p:nvSpPr>
        <p:spPr>
          <a:xfrm>
            <a:off x="8074380" y="1765473"/>
            <a:ext cx="3522497" cy="477385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7E870184-091A-CDD8-5C21-BC0A64B231CB}"/>
              </a:ext>
            </a:extLst>
          </p:cNvPr>
          <p:cNvSpPr/>
          <p:nvPr/>
        </p:nvSpPr>
        <p:spPr>
          <a:xfrm>
            <a:off x="4219166" y="1765473"/>
            <a:ext cx="3433191" cy="477385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13E6746-878D-5EDE-95DE-D2749A3A2026}"/>
              </a:ext>
            </a:extLst>
          </p:cNvPr>
          <p:cNvSpPr txBox="1"/>
          <p:nvPr/>
        </p:nvSpPr>
        <p:spPr>
          <a:xfrm>
            <a:off x="5855345" y="-173624"/>
            <a:ext cx="60987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POLICE ITA</a:t>
            </a:r>
            <a:r>
              <a:rPr lang="th-TH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r>
              <a:rPr lang="th-TH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การประเมิณคุณธรรมและความโปร่งใสในการดำเนินงานของหน่วยงานภาครัฐ</a:t>
            </a:r>
          </a:p>
          <a:p>
            <a:pPr algn="r"/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I N T E G R I T Y  &amp;  T R A N S P A R E N C Y  A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E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M E N T</a:t>
            </a:r>
          </a:p>
        </p:txBody>
      </p:sp>
      <p:pic>
        <p:nvPicPr>
          <p:cNvPr id="8" name="รูปภาพ 7" descr="รูปภาพประกอบด้วย เสื้อผ้า, คน, ชาย, ในร่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6A1A944E-85CE-4E17-D714-A798D8672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6"/>
          <a:stretch/>
        </p:blipFill>
        <p:spPr>
          <a:xfrm>
            <a:off x="638727" y="3088409"/>
            <a:ext cx="2800667" cy="3284408"/>
          </a:xfrm>
          <a:prstGeom prst="rect">
            <a:avLst/>
          </a:prstGeom>
        </p:spPr>
      </p:pic>
      <p:pic>
        <p:nvPicPr>
          <p:cNvPr id="16" name="รูปภาพ 15" descr="รูปภาพประกอบด้วย ข้อความ, อาคาร, กระถางดอกไม้, กระถา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0020E63F-CDA5-D6AB-A2A5-B878CFC15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1" t="8443" r="17576" b="10608"/>
          <a:stretch/>
        </p:blipFill>
        <p:spPr>
          <a:xfrm>
            <a:off x="4507994" y="3102396"/>
            <a:ext cx="2884283" cy="3236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473A54-6C24-B3C3-0AF0-15A60F4D6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2402" r="15073"/>
          <a:stretch/>
        </p:blipFill>
        <p:spPr>
          <a:xfrm>
            <a:off x="8225885" y="3069669"/>
            <a:ext cx="3309561" cy="326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87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A1B67-84F3-A3ED-C918-6FF0675FA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B28F1263-9178-F0C0-D31B-EA44D0C64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4" b="-3971"/>
          <a:stretch/>
        </p:blipFill>
        <p:spPr>
          <a:xfrm>
            <a:off x="176463" y="13157"/>
            <a:ext cx="2049710" cy="798733"/>
          </a:xfrm>
          <a:prstGeom prst="rect">
            <a:avLst/>
          </a:prstGeom>
        </p:spPr>
      </p:pic>
      <p:pic>
        <p:nvPicPr>
          <p:cNvPr id="20" name="รูปภาพ 19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EBC05FF-FE35-2A87-CEAF-15D06A6BE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2" b="-2331"/>
          <a:stretch/>
        </p:blipFill>
        <p:spPr>
          <a:xfrm>
            <a:off x="2214427" y="46266"/>
            <a:ext cx="786064" cy="765625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212E536-5615-DD59-8349-732826DB7F76}"/>
              </a:ext>
            </a:extLst>
          </p:cNvPr>
          <p:cNvSpPr txBox="1"/>
          <p:nvPr/>
        </p:nvSpPr>
        <p:spPr>
          <a:xfrm>
            <a:off x="3017231" y="-23792"/>
            <a:ext cx="1201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BPS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9D77C5AF-ED40-FEC9-83B8-28BF3575F4D6}"/>
              </a:ext>
            </a:extLst>
          </p:cNvPr>
          <p:cNvSpPr txBox="1"/>
          <p:nvPr/>
        </p:nvSpPr>
        <p:spPr>
          <a:xfrm>
            <a:off x="3017231" y="579061"/>
            <a:ext cx="12019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สถานีตำรวจภูธรบางโทรัด</a:t>
            </a: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C6FBBC78-AAB5-2BAE-BCC4-9348DA727E10}"/>
              </a:ext>
            </a:extLst>
          </p:cNvPr>
          <p:cNvSpPr/>
          <p:nvPr/>
        </p:nvSpPr>
        <p:spPr>
          <a:xfrm>
            <a:off x="6919563" y="4482284"/>
            <a:ext cx="213731" cy="1066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93BCFAC1-EB76-51DF-FB31-A50273AD14BC}"/>
              </a:ext>
            </a:extLst>
          </p:cNvPr>
          <p:cNvSpPr txBox="1"/>
          <p:nvPr/>
        </p:nvSpPr>
        <p:spPr>
          <a:xfrm>
            <a:off x="403123" y="1235049"/>
            <a:ext cx="1155094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kern="1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เมื่อวันที่  </a:t>
            </a:r>
            <a:r>
              <a:rPr lang="en-US" sz="2800" kern="1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6 </a:t>
            </a:r>
            <a:r>
              <a:rPr lang="th-TH" sz="2800" kern="1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มกรา</a:t>
            </a:r>
            <a:r>
              <a:rPr lang="th-TH" sz="2800" kern="1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คม </a:t>
            </a:r>
            <a:r>
              <a:rPr lang="th-TH" sz="2800" kern="1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2568</a:t>
            </a:r>
            <a:r>
              <a:rPr lang="th-TH" sz="2800" kern="1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พ.ต.ท.วิวัฒน์ชัย ยุทธธนชัย สว.สส.สภ.บางโทรัด พร้อมกำลังชุดสืบสวน สภ.บางโทรัด ดำเนินการตามโครงการสืบสวนปราบปรามอาชญากรรมและยาเสพติดได้มีการจับกุมตัวผู้ต้องหา ดังนี้</a:t>
            </a:r>
          </a:p>
          <a:p>
            <a:r>
              <a:rPr lang="en-US" sz="2800" kern="1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r>
              <a:rPr lang="th-TH" sz="2800" kern="1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1.ผู้ต้องหา เป็นชาย อายุ 60 ปี สถานที่จับกุมกระต็อบไม่มีเลขที่ ม.1 ต.บ้านบ่อ อ.เมืองสมุทรสาคร จ.สมุทรสาคร ข้อหาจำหน่ายยาเสพติดให้โทษประเภท </a:t>
            </a:r>
            <a:r>
              <a:rPr lang="th-TH" sz="2800" kern="1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 </a:t>
            </a:r>
            <a:r>
              <a:rPr lang="th-TH" sz="2800" kern="1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(ยาบ้า,ยาไอซ์) โดยการมีไว้เพื่อจำหน่าย โดยกระทำเพื่อการค้า โดยกระทำโดยมีอาวุธหรือใช้อาวุธและมีอาวุธปืนและเครื่องกระสุนปืนไว้ในครอบครองโดยไม่ได้รับอนุญาตจากนายทะเบียน</a:t>
            </a:r>
          </a:p>
          <a:p>
            <a:r>
              <a:rPr lang="en-US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endParaRPr lang="th-TH" sz="2400" kern="100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769C7A6A-7804-02C3-BDB2-34E8B34A03CF}"/>
              </a:ext>
            </a:extLst>
          </p:cNvPr>
          <p:cNvSpPr/>
          <p:nvPr/>
        </p:nvSpPr>
        <p:spPr>
          <a:xfrm>
            <a:off x="288758" y="1235049"/>
            <a:ext cx="11665307" cy="220167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F8BB807-D75A-DDEC-71DA-33CEFC568329}"/>
              </a:ext>
            </a:extLst>
          </p:cNvPr>
          <p:cNvSpPr txBox="1"/>
          <p:nvPr/>
        </p:nvSpPr>
        <p:spPr>
          <a:xfrm>
            <a:off x="5855345" y="-173624"/>
            <a:ext cx="60987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POLICE ITA</a:t>
            </a:r>
            <a:r>
              <a:rPr lang="th-TH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r>
              <a:rPr lang="th-TH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การประเมิณคุณธรรมและความโปร่งใสในการดำเนินงานของหน่วยงานภาครัฐ</a:t>
            </a:r>
          </a:p>
          <a:p>
            <a:pPr algn="r"/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I N T E G R I T Y  &amp;  T R A N S P A R E N C Y  A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E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M E N T</a:t>
            </a:r>
          </a:p>
        </p:txBody>
      </p:sp>
      <p:pic>
        <p:nvPicPr>
          <p:cNvPr id="2" name="รูปภาพ 5">
            <a:extLst>
              <a:ext uri="{FF2B5EF4-FFF2-40B4-BE49-F238E27FC236}">
                <a16:creationId xmlns:a16="http://schemas.microsoft.com/office/drawing/2014/main" id="{CDA512B6-CAB9-5548-9BCA-32183CF4F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390" y="3543373"/>
            <a:ext cx="6059013" cy="314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9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E9959-6BE5-25A1-9765-39126E65B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708DAE0-34DB-EA1C-F85C-2F72B75CF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4" b="-3971"/>
          <a:stretch/>
        </p:blipFill>
        <p:spPr>
          <a:xfrm>
            <a:off x="176463" y="13157"/>
            <a:ext cx="2049710" cy="798733"/>
          </a:xfrm>
          <a:prstGeom prst="rect">
            <a:avLst/>
          </a:prstGeom>
        </p:spPr>
      </p:pic>
      <p:pic>
        <p:nvPicPr>
          <p:cNvPr id="20" name="รูปภาพ 19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4199EF7-FB03-0450-B98A-5AD32D4BF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2" b="-2331"/>
          <a:stretch/>
        </p:blipFill>
        <p:spPr>
          <a:xfrm>
            <a:off x="2214427" y="46266"/>
            <a:ext cx="786064" cy="765625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944CC51B-EDDB-5607-DC3D-AE15D9E09704}"/>
              </a:ext>
            </a:extLst>
          </p:cNvPr>
          <p:cNvSpPr txBox="1"/>
          <p:nvPr/>
        </p:nvSpPr>
        <p:spPr>
          <a:xfrm>
            <a:off x="3017231" y="-23792"/>
            <a:ext cx="1201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BPS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4B9EE8FB-1E96-C92E-CA21-8529361476C0}"/>
              </a:ext>
            </a:extLst>
          </p:cNvPr>
          <p:cNvSpPr txBox="1"/>
          <p:nvPr/>
        </p:nvSpPr>
        <p:spPr>
          <a:xfrm>
            <a:off x="3017231" y="579061"/>
            <a:ext cx="12019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สถานีตำรวจภูธรบางโทรัด</a:t>
            </a: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D2CC0CC4-A751-50D0-549C-C7276E01FAD2}"/>
              </a:ext>
            </a:extLst>
          </p:cNvPr>
          <p:cNvSpPr/>
          <p:nvPr/>
        </p:nvSpPr>
        <p:spPr>
          <a:xfrm>
            <a:off x="6919563" y="4482284"/>
            <a:ext cx="213731" cy="1066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F42A3A84-D9EC-CFD5-6E2B-CCA186E250A3}"/>
              </a:ext>
            </a:extLst>
          </p:cNvPr>
          <p:cNvSpPr txBox="1"/>
          <p:nvPr/>
        </p:nvSpPr>
        <p:spPr>
          <a:xfrm>
            <a:off x="1515640" y="1329460"/>
            <a:ext cx="91363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+mj-cs"/>
              </a:rPr>
              <a:t>เมื่อวันที่  16 มกราคม </a:t>
            </a:r>
            <a:r>
              <a:rPr lang="th-TH" sz="2400" kern="100" dirty="0">
                <a:latin typeface="TH SarabunIT๙" panose="020B0500040200020003" pitchFamily="34" charset="-34"/>
                <a:ea typeface="Calibri" panose="020F0502020204030204" pitchFamily="34" charset="0"/>
                <a:cs typeface="+mj-cs"/>
              </a:rPr>
              <a:t>2568</a:t>
            </a:r>
            <a:r>
              <a:rPr lang="th-TH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+mj-cs"/>
              </a:rPr>
              <a:t> พ.ต.ท.วิวัฒน์ชัย ยุทธธนชัย สว.สส.สภ.บางโทรัด พร้อมกำลังชุดสืบสวน สภ.บางโทรัด ดำเนินการตามโครงการสืบสวนปราบปรามอาชญากรรมและยาเสพติดได้มีการจับกุมตัวผู้ต้องหา ดังนี้</a:t>
            </a:r>
          </a:p>
          <a:p>
            <a:r>
              <a:rPr lang="en-US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+mj-cs"/>
              </a:rPr>
              <a:t>	</a:t>
            </a:r>
            <a:r>
              <a:rPr lang="th-TH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+mj-cs"/>
              </a:rPr>
              <a:t>1.ผู้ต้องหา เป็นชาย อายุ 37 ปี</a:t>
            </a:r>
            <a:r>
              <a:rPr lang="th-TH" sz="2400" dirty="0">
                <a:effectLst/>
                <a:latin typeface="TH SarabunIT๙" panose="020B0500040200020003" pitchFamily="34" charset="-34"/>
                <a:ea typeface="Aptos" panose="020B0004020202020204" pitchFamily="34" charset="0"/>
                <a:cs typeface="+mj-cs"/>
              </a:rPr>
              <a:t>มีอาวุธปืนและเครื่องกระสุนปืนไว้ในความครอบครองโดยไม่ได้รับอนุญาตจากนายทะเบียนพาอาวุธปืนติดตัวไปในเมือง หมู่บ้าน หรือทางสาธารณะโดยไม่ได้รับอนุญาตหรือเหตุจำเป็นเร่งด่วน</a:t>
            </a:r>
            <a:r>
              <a:rPr lang="en-US" sz="2400" dirty="0">
                <a:effectLst/>
                <a:latin typeface="TH SarabunIT๙" panose="020B0500040200020003" pitchFamily="34" charset="-34"/>
                <a:ea typeface="Aptos" panose="020B0004020202020204" pitchFamily="34" charset="0"/>
                <a:cs typeface="+mj-cs"/>
              </a:rPr>
              <a:t>, </a:t>
            </a:r>
            <a:r>
              <a:rPr lang="th-TH" sz="2400" dirty="0">
                <a:effectLst/>
                <a:latin typeface="TH SarabunIT๙" panose="020B0500040200020003" pitchFamily="34" charset="-34"/>
                <a:ea typeface="Aptos" panose="020B0004020202020204" pitchFamily="34" charset="0"/>
                <a:cs typeface="+mj-cs"/>
              </a:rPr>
              <a:t>จำหน่ายยาเสพติดให้โทษประเภท 1 (ยาบ้า.ยาไอซ์) โดยการมีไว้เพื่อจำหน่าย โดยกระทำเพื่อการค้า โดยกระทำโดยมีอาวุธหรือใช้อาวุธ</a:t>
            </a:r>
            <a:endParaRPr lang="th-TH" sz="2400" kern="100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+mj-cs"/>
            </a:endParaRP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AC01BD92-05CA-26E9-4A23-483C45149514}"/>
              </a:ext>
            </a:extLst>
          </p:cNvPr>
          <p:cNvSpPr/>
          <p:nvPr/>
        </p:nvSpPr>
        <p:spPr>
          <a:xfrm>
            <a:off x="1358613" y="1305458"/>
            <a:ext cx="9531059" cy="233232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2C16D264-AB57-52B0-2C4E-1058E0704D6D}"/>
              </a:ext>
            </a:extLst>
          </p:cNvPr>
          <p:cNvSpPr txBox="1"/>
          <p:nvPr/>
        </p:nvSpPr>
        <p:spPr>
          <a:xfrm>
            <a:off x="5855345" y="-173624"/>
            <a:ext cx="60987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POLICE ITA</a:t>
            </a:r>
            <a:r>
              <a:rPr lang="th-TH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r>
              <a:rPr lang="th-TH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การประเมิณคุณธรรมและความโปร่งใสในการดำเนินงานของหน่วยงานภาครัฐ</a:t>
            </a:r>
          </a:p>
          <a:p>
            <a:pPr algn="r"/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I N T E G R I T Y  &amp;  T R A N S P A R E N C Y  A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E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M E N T</a:t>
            </a:r>
          </a:p>
        </p:txBody>
      </p:sp>
      <p:pic>
        <p:nvPicPr>
          <p:cNvPr id="3" name="รูปภาพ 10" descr="รูปภาพประกอบด้วย เสื้อผ้า, คน, ชาย, รองเท้า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19E08634-E0C1-E392-C030-441A570DC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3" t="17434" r="13472" b="18213"/>
          <a:stretch/>
        </p:blipFill>
        <p:spPr>
          <a:xfrm>
            <a:off x="1411003" y="3814011"/>
            <a:ext cx="4440929" cy="27525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6D41FF-87AF-ABA8-450F-CF020619C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48" y="3814011"/>
            <a:ext cx="4675897" cy="276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67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1FA1B-DBC7-FC11-3B10-F30473BE1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6F973A8-23D5-C478-3072-3BAFB7B5F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4" b="-3971"/>
          <a:stretch/>
        </p:blipFill>
        <p:spPr>
          <a:xfrm>
            <a:off x="176463" y="13157"/>
            <a:ext cx="2049710" cy="798733"/>
          </a:xfrm>
          <a:prstGeom prst="rect">
            <a:avLst/>
          </a:prstGeom>
        </p:spPr>
      </p:pic>
      <p:pic>
        <p:nvPicPr>
          <p:cNvPr id="20" name="รูปภาพ 19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E5EF670-57C2-C66D-FAC8-137BC3DEF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2" b="-2331"/>
          <a:stretch/>
        </p:blipFill>
        <p:spPr>
          <a:xfrm>
            <a:off x="2214427" y="46266"/>
            <a:ext cx="786064" cy="765625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F9B27F2-8351-D60D-347C-5A7666DECDEF}"/>
              </a:ext>
            </a:extLst>
          </p:cNvPr>
          <p:cNvSpPr txBox="1"/>
          <p:nvPr/>
        </p:nvSpPr>
        <p:spPr>
          <a:xfrm>
            <a:off x="3017231" y="-23792"/>
            <a:ext cx="1201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BPS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C5164435-331A-A3B4-AABD-506BEB1ABF12}"/>
              </a:ext>
            </a:extLst>
          </p:cNvPr>
          <p:cNvSpPr txBox="1"/>
          <p:nvPr/>
        </p:nvSpPr>
        <p:spPr>
          <a:xfrm>
            <a:off x="3017231" y="579061"/>
            <a:ext cx="12019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สถานีตำรวจภูธรบางโทรัด</a:t>
            </a:r>
          </a:p>
        </p:txBody>
      </p:sp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A2069F7C-A464-CF62-C6E5-7782D373F502}"/>
              </a:ext>
            </a:extLst>
          </p:cNvPr>
          <p:cNvSpPr/>
          <p:nvPr/>
        </p:nvSpPr>
        <p:spPr>
          <a:xfrm>
            <a:off x="6379537" y="5115513"/>
            <a:ext cx="332935" cy="126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46EECEAF-34F6-FD57-DAED-3A300B27BB48}"/>
              </a:ext>
            </a:extLst>
          </p:cNvPr>
          <p:cNvSpPr txBox="1"/>
          <p:nvPr/>
        </p:nvSpPr>
        <p:spPr>
          <a:xfrm>
            <a:off x="5855345" y="-173624"/>
            <a:ext cx="60987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POLICE ITA</a:t>
            </a:r>
            <a:r>
              <a:rPr lang="th-TH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r>
              <a:rPr lang="th-TH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การประเมิณคุณธรรมและความโปร่งใสในการดำเนินงานของหน่วยงานภาครัฐ</a:t>
            </a:r>
          </a:p>
          <a:p>
            <a:pPr algn="r"/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I N T E G R I T Y  &amp;  T R A N S P A R E N C Y  A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E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M E N T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B17D7C7D-DD51-C055-98F7-5B9377F4D925}"/>
              </a:ext>
            </a:extLst>
          </p:cNvPr>
          <p:cNvSpPr txBox="1"/>
          <p:nvPr/>
        </p:nvSpPr>
        <p:spPr>
          <a:xfrm>
            <a:off x="565819" y="1502391"/>
            <a:ext cx="4988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 SarabunIT๙" panose="020B0500040200020003" pitchFamily="34" charset="-34"/>
                <a:cs typeface="+mj-cs"/>
              </a:rPr>
              <a:t>ชุดสืบสวนสภ.บางโทรัด สืบสวนหาข่าวกรณีเหตุ 111 </a:t>
            </a:r>
            <a:r>
              <a:rPr lang="th-TH" sz="2400" dirty="0" err="1">
                <a:latin typeface="TH SarabunIT๙" panose="020B0500040200020003" pitchFamily="34" charset="-34"/>
                <a:cs typeface="+mj-cs"/>
              </a:rPr>
              <a:t>จยย</a:t>
            </a:r>
            <a:r>
              <a:rPr lang="th-TH" sz="2400" dirty="0">
                <a:latin typeface="TH SarabunIT๙" panose="020B0500040200020003" pitchFamily="34" charset="-34"/>
                <a:cs typeface="+mj-cs"/>
              </a:rPr>
              <a:t>.หน้าตลาดนัด จนรู้ตัวคนก่อเหตุ และกำลังรวบรวมหลักฐานเพื่อเข้าทำการจับกุม แต่เมื่อวันที่ 8 ม.ค. 68 ผู้ต้องหาได้ชิงเข้ามอบตัวกับเจ้าหน้าที่ตำรวจเสียก่อน</a:t>
            </a:r>
            <a:endParaRPr lang="en-US" sz="2400" dirty="0">
              <a:latin typeface="TH SarabunIT๙" panose="020B0500040200020003" pitchFamily="34" charset="-34"/>
              <a:cs typeface="+mj-cs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C6CE5946-6E8A-237A-0DB9-89E1012FE05D}"/>
              </a:ext>
            </a:extLst>
          </p:cNvPr>
          <p:cNvSpPr txBox="1"/>
          <p:nvPr/>
        </p:nvSpPr>
        <p:spPr>
          <a:xfrm>
            <a:off x="5778117" y="1577689"/>
            <a:ext cx="6251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effectLst/>
                <a:latin typeface="TH SarabunIT๙" panose="020B0500040200020003" pitchFamily="34" charset="-34"/>
                <a:ea typeface="Aptos" panose="020B0004020202020204" pitchFamily="34" charset="0"/>
                <a:cs typeface="+mj-cs"/>
              </a:rPr>
              <a:t>วันที่ 14 มกราคม 2568 </a:t>
            </a:r>
            <a:r>
              <a:rPr lang="th-TH" sz="2400" dirty="0">
                <a:latin typeface="TH SarabunIT๙" panose="020B0500040200020003" pitchFamily="34" charset="-34"/>
                <a:ea typeface="Aptos" panose="020B0004020202020204" pitchFamily="34" charset="0"/>
                <a:cs typeface="+mj-cs"/>
              </a:rPr>
              <a:t>ชุดสืบสวน</a:t>
            </a:r>
            <a:r>
              <a:rPr lang="th-TH" sz="2400" dirty="0">
                <a:effectLst/>
                <a:latin typeface="TH SarabunIT๙" panose="020B0500040200020003" pitchFamily="34" charset="-34"/>
                <a:ea typeface="Aptos" panose="020B0004020202020204" pitchFamily="34" charset="0"/>
                <a:cs typeface="+mj-cs"/>
              </a:rPr>
              <a:t>สภ.บางโทรัดได้ร่วมจับกุมตัว บังริ มีอาวุธปืนและเครื่องกระสุนปืนไว้ในความครอบครองโดยไม่ได้รับอนุญาตจากนายทะเบียน,พกพาอาวุธปืนติดตัวไปในเมือง หมู่บ้าน หรือทางสาธารณะโดยไม่ได้รับอนุญาตหรือเหตุจำเป็นเร่งด่วน</a:t>
            </a:r>
            <a:endParaRPr lang="en-US" sz="2400" dirty="0">
              <a:latin typeface="TH SarabunIT๙" panose="020B0500040200020003" pitchFamily="34" charset="-34"/>
              <a:cs typeface="+mj-cs"/>
            </a:endParaRP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4037133E-F9CE-92A8-BB79-843724BEC1F9}"/>
              </a:ext>
            </a:extLst>
          </p:cNvPr>
          <p:cNvSpPr/>
          <p:nvPr/>
        </p:nvSpPr>
        <p:spPr>
          <a:xfrm>
            <a:off x="5778117" y="1490007"/>
            <a:ext cx="6169748" cy="184200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4EC95C95-1E9C-57D5-E68A-248DD01036CD}"/>
              </a:ext>
            </a:extLst>
          </p:cNvPr>
          <p:cNvSpPr/>
          <p:nvPr/>
        </p:nvSpPr>
        <p:spPr>
          <a:xfrm>
            <a:off x="529641" y="1490008"/>
            <a:ext cx="4988843" cy="177687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ลูกศร: ลง 18">
            <a:extLst>
              <a:ext uri="{FF2B5EF4-FFF2-40B4-BE49-F238E27FC236}">
                <a16:creationId xmlns:a16="http://schemas.microsoft.com/office/drawing/2014/main" id="{96A4BA7E-C3D6-876B-BA19-6918DC3350B0}"/>
              </a:ext>
            </a:extLst>
          </p:cNvPr>
          <p:cNvSpPr/>
          <p:nvPr/>
        </p:nvSpPr>
        <p:spPr>
          <a:xfrm>
            <a:off x="2378859" y="3266878"/>
            <a:ext cx="457200" cy="424789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ลูกศร: ลง 21">
            <a:extLst>
              <a:ext uri="{FF2B5EF4-FFF2-40B4-BE49-F238E27FC236}">
                <a16:creationId xmlns:a16="http://schemas.microsoft.com/office/drawing/2014/main" id="{7A4F53DF-4533-A61E-6807-533AC01A7B2C}"/>
              </a:ext>
            </a:extLst>
          </p:cNvPr>
          <p:cNvSpPr/>
          <p:nvPr/>
        </p:nvSpPr>
        <p:spPr>
          <a:xfrm>
            <a:off x="8517674" y="3388200"/>
            <a:ext cx="457200" cy="424789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79102B-38B8-F155-C1B6-84A86CEB4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85" y="3803961"/>
            <a:ext cx="4038950" cy="27701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3D0595-C06B-D82B-924F-74D09F5B1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293" y="3827086"/>
            <a:ext cx="4073247" cy="274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16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A8BE0-DC68-2C1C-F6BC-AA57885FF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07AC26D0-5C96-B185-7BD7-AB36DABD3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4" b="-3971"/>
          <a:stretch/>
        </p:blipFill>
        <p:spPr>
          <a:xfrm>
            <a:off x="176463" y="13157"/>
            <a:ext cx="2049710" cy="798733"/>
          </a:xfrm>
          <a:prstGeom prst="rect">
            <a:avLst/>
          </a:prstGeom>
        </p:spPr>
      </p:pic>
      <p:pic>
        <p:nvPicPr>
          <p:cNvPr id="20" name="รูปภาพ 19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23D5AAD8-F16F-8CA2-042E-5F60242D2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2" b="-2331"/>
          <a:stretch/>
        </p:blipFill>
        <p:spPr>
          <a:xfrm>
            <a:off x="2214427" y="46266"/>
            <a:ext cx="786064" cy="765625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A4358847-2F6E-CDCB-24BC-3A5A2536F33C}"/>
              </a:ext>
            </a:extLst>
          </p:cNvPr>
          <p:cNvSpPr txBox="1"/>
          <p:nvPr/>
        </p:nvSpPr>
        <p:spPr>
          <a:xfrm>
            <a:off x="3017231" y="-23792"/>
            <a:ext cx="1201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BPS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1748F036-6D38-C179-D891-AEE7D4B987A5}"/>
              </a:ext>
            </a:extLst>
          </p:cNvPr>
          <p:cNvSpPr txBox="1"/>
          <p:nvPr/>
        </p:nvSpPr>
        <p:spPr>
          <a:xfrm>
            <a:off x="3017231" y="579061"/>
            <a:ext cx="12019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สถานีตำรวจภูธรบางโทรัด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845BA699-3C4A-47A9-6B5D-899279C84423}"/>
              </a:ext>
            </a:extLst>
          </p:cNvPr>
          <p:cNvSpPr txBox="1"/>
          <p:nvPr/>
        </p:nvSpPr>
        <p:spPr>
          <a:xfrm>
            <a:off x="1418120" y="1178185"/>
            <a:ext cx="92402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31 ม.ค. 2568</a:t>
            </a:r>
          </a:p>
          <a:p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พ.ต.ท.วุฒิชัย  ทวีกาญจนวัฒน์ รอง ผกก.สส.สภ.บางโทรัด </a:t>
            </a:r>
          </a:p>
          <a:p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ได้เรียกประชุมข้าราชการตำรวจในสังกัดตามความรับผิดชอบ กำชับ/ชี้แจ้ง/ข้อสั่งการของผู้บังคับบัญชา</a:t>
            </a:r>
          </a:p>
          <a:p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โดยให้ปฏิบัติอย่างเคร่งครัดตามนโยบายสำนักงานตำรวจแห่งชาติ เช่นการกำกับดูแลห้ามยุ่งเกี่ยวกับผู้กระทำผิดยาเสพติด หรือผู้มีอิทธิพล มือปืนรับจ้าง ในลักษณะทางตรงหรือทางอ้อม เพื่อช่วยเหลือหรือสนับสนุนใดๆ เพื่อให้พ้นจากการกระทำความผิดเป็นต้น และได้เงินสนับสนุนการทำงานเพื่อเป็นขวัญกำลังใจในการทำงานให้แก่ข้าราชการในสังกัดตามความรับผิดชอบ</a:t>
            </a:r>
            <a:endParaRPr lang="en-US" sz="2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43AEDE34-663A-834E-E056-19E1585EF1BD}"/>
              </a:ext>
            </a:extLst>
          </p:cNvPr>
          <p:cNvSpPr/>
          <p:nvPr/>
        </p:nvSpPr>
        <p:spPr>
          <a:xfrm>
            <a:off x="1153191" y="1242342"/>
            <a:ext cx="9620689" cy="25138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1D8531C0-7A00-F744-0856-70F73654FFA2}"/>
              </a:ext>
            </a:extLst>
          </p:cNvPr>
          <p:cNvSpPr txBox="1"/>
          <p:nvPr/>
        </p:nvSpPr>
        <p:spPr>
          <a:xfrm>
            <a:off x="5855345" y="-173624"/>
            <a:ext cx="60987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POLICE ITA</a:t>
            </a:r>
            <a:r>
              <a:rPr lang="th-TH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r>
              <a:rPr lang="th-TH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การประเมิณคุณธรรมและความโปร่งใสในการดำเนินงานของหน่วยงานภาครัฐ</a:t>
            </a:r>
          </a:p>
          <a:p>
            <a:pPr algn="r"/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I N T E G R I T Y  &amp;  T R A N S P A R E N C Y  A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E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M E N T</a:t>
            </a:r>
          </a:p>
        </p:txBody>
      </p:sp>
      <p:pic>
        <p:nvPicPr>
          <p:cNvPr id="4" name="Picture 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C6C970DA-26F8-529A-F2C0-648B9FB7F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29" y="3898518"/>
            <a:ext cx="3817602" cy="2764250"/>
          </a:xfrm>
          <a:prstGeom prst="rect">
            <a:avLst/>
          </a:prstGeom>
        </p:spPr>
      </p:pic>
      <p:pic>
        <p:nvPicPr>
          <p:cNvPr id="9" name="Picture 8" descr="A group of men standing in front of a table&#10;&#10;Description automatically generated">
            <a:extLst>
              <a:ext uri="{FF2B5EF4-FFF2-40B4-BE49-F238E27FC236}">
                <a16:creationId xmlns:a16="http://schemas.microsoft.com/office/drawing/2014/main" id="{0627AF46-54B6-D291-2EEE-75334DCD66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09" y="3911261"/>
            <a:ext cx="3564815" cy="278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0444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863</Words>
  <Application>Microsoft Office PowerPoint</Application>
  <PresentationFormat>แบบจอกว้าง</PresentationFormat>
  <Paragraphs>53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4" baseType="lpstr">
      <vt:lpstr>Angsana New</vt:lpstr>
      <vt:lpstr>AngsanaUPC</vt:lpstr>
      <vt:lpstr>Aptos</vt:lpstr>
      <vt:lpstr>Aptos Display</vt:lpstr>
      <vt:lpstr>Arial</vt:lpstr>
      <vt:lpstr>TH SarabunIT๙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name</dc:creator>
  <cp:lastModifiedBy>tawan chom</cp:lastModifiedBy>
  <cp:revision>21</cp:revision>
  <cp:lastPrinted>2024-11-19T10:59:30Z</cp:lastPrinted>
  <dcterms:created xsi:type="dcterms:W3CDTF">2024-11-19T07:19:49Z</dcterms:created>
  <dcterms:modified xsi:type="dcterms:W3CDTF">2025-03-28T11:17:30Z</dcterms:modified>
</cp:coreProperties>
</file>