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87" r:id="rId2"/>
    <p:sldId id="502" r:id="rId3"/>
    <p:sldId id="501" r:id="rId4"/>
    <p:sldId id="505" r:id="rId5"/>
    <p:sldId id="504" r:id="rId6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ไม่มีสไตล์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5" autoAdjust="0"/>
    <p:restoredTop sz="93191" autoAdjust="0"/>
  </p:normalViewPr>
  <p:slideViewPr>
    <p:cSldViewPr snapToGrid="0">
      <p:cViewPr varScale="1">
        <p:scale>
          <a:sx n="103" d="100"/>
          <a:sy n="103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DB8AF65-35A8-9465-6B0D-C23B5F40FE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6DA7295E-0C38-DEC8-8289-EC59AE6F42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F1FC966-80EB-540B-C6E0-DE94D2468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2E16-AA57-4AEB-9510-54D6618FF9E6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2A44D12-B5C3-FFEB-5A34-51F7D0451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E7ED5B5-D41E-DCE9-F44C-DDDFD03AD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AA10-8E8B-4CF9-B0EA-ACB66A2D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5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18465C3-3B4A-140F-9E26-CC59B5D30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5E54C3BA-464D-0B83-1C94-53D474FA08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68EDB56-4DB8-CF28-728E-B4E28ABFE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2E16-AA57-4AEB-9510-54D6618FF9E6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4007360-9A0F-9679-E7DA-7A2A50676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0CFFA38-3F49-F62C-3E9A-9FA48D691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AA10-8E8B-4CF9-B0EA-ACB66A2D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2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8D6755B9-4041-96D1-0812-163D709626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D566C2C5-D3F0-3169-EA56-07007B668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5D4A701-BBEE-D95A-242C-B18BCA92B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2E16-AA57-4AEB-9510-54D6618FF9E6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E5F2244-7B93-E61D-94FC-3B43F0DDA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C73771F-EF9F-42E1-234A-95DF9E39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AA10-8E8B-4CF9-B0EA-ACB66A2D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8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9018422-A5CC-DD02-B193-3FA2D1A22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19963E2-AB5C-C253-7CD7-8F5E0CA07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6E11710-D44C-1B4E-2E9A-076509985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2E16-AA57-4AEB-9510-54D6618FF9E6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6019EF9-7234-C2A7-3D11-D625A1426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2B16F023-27D6-CC86-64D9-C2C044E29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AA10-8E8B-4CF9-B0EA-ACB66A2D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94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F1B3D96-53A8-0E70-E04C-E5DED0F8B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A2E47678-8E2C-CDF2-B9FC-2DD23D2FF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2E245F4-50B9-E75C-A8F5-054A7E92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2E16-AA57-4AEB-9510-54D6618FF9E6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01A582E7-ADE0-5B68-90B8-E804E3DBB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A22B959-D4BC-C502-E76B-425E9BFC5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AA10-8E8B-4CF9-B0EA-ACB66A2D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48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5D9C123-F732-1BF2-E8F4-5614F6F92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F7158B8-632E-A487-289B-02C2B5AA10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5ACC65A0-847B-2D60-13C2-78BB246B12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6EDA0662-B348-2460-2755-1F13FE399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2E16-AA57-4AEB-9510-54D6618FF9E6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607A9165-6511-BEB7-B1C5-AC03400A9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0BE4D255-113E-D416-EC68-6F3E04A8C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AA10-8E8B-4CF9-B0EA-ACB66A2D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8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73EC064-5FF5-B2AB-4718-109D110F2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68F66580-8DD5-CD1D-5D94-3E9CC93E3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9626DB66-4A3D-AEF5-975E-6AD9EFCF76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78B6548E-6BBA-20E5-2F9F-3487F57F10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0F044F44-E88E-5CE6-7AE3-FCDD544C6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A0A939A8-7336-CF47-4543-1CBD7B83C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2E16-AA57-4AEB-9510-54D6618FF9E6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9439494C-7545-23E5-6F31-FCC56AEA7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27D008EE-A033-EE57-5FE3-71880842F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AA10-8E8B-4CF9-B0EA-ACB66A2D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8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1EE322D-53BA-3FC5-CD94-913FB0FEA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61231487-40BA-299A-BF37-60E9AFBE7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2E16-AA57-4AEB-9510-54D6618FF9E6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5C2E1D2A-F6D0-3130-5561-EBB0343DF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401117C2-4186-CFCC-B2E0-8CB4FC4DA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AA10-8E8B-4CF9-B0EA-ACB66A2D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26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633112B4-CC9D-5ED3-258B-5AA07D3C7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2E16-AA57-4AEB-9510-54D6618FF9E6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C6FBC575-3062-6CE6-16E8-5D01D1418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0335FC51-6442-EB6B-A511-BF1EE6F63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AA10-8E8B-4CF9-B0EA-ACB66A2D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66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9BA07DA-3B85-1CED-D076-99CCB4C5B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CEE3F89-D742-ADA9-81D9-EB00569B1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F51CF1F7-2C45-B77E-0CBA-4831F3FFE8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59766D30-2D7B-F8DB-53E7-8B1D49F02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2E16-AA57-4AEB-9510-54D6618FF9E6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F2820258-F35E-083E-074B-0AD09A323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F2564248-05F1-7558-FB8A-9EC6D1842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AA10-8E8B-4CF9-B0EA-ACB66A2D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16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2C7D54B-EDC9-C18D-2CEB-1BA19CD09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E9F8F1AE-4D41-78B7-80E3-8FD18161E7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7C81E675-60B3-6575-7514-35671CDD8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A2581973-A3C0-1220-AC6A-3E83626CD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2E16-AA57-4AEB-9510-54D6618FF9E6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8FAB1F40-11E3-9320-6F58-7777D83EA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C1D4CAD7-8C2B-8CBC-6AC8-38D432A06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AA10-8E8B-4CF9-B0EA-ACB66A2D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18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DF080735-4FE4-8D84-1CA2-E5D0C562F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6622E92C-2DED-1410-164A-9551C0D44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34252B4-B200-8B16-E30D-B5CEF32C20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8E2E16-AA57-4AEB-9510-54D6618FF9E6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898C8FA-8B4F-BBBF-F6B2-5CA9552738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F87EF46-AC86-3DD8-5628-8C6CE4878A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08AA10-8E8B-4CF9-B0EA-ACB66A2D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1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A6CD2-1CE4-B747-33C7-816F28A34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1">
            <a:extLst>
              <a:ext uri="{FF2B5EF4-FFF2-40B4-BE49-F238E27FC236}">
                <a16:creationId xmlns:a16="http://schemas.microsoft.com/office/drawing/2014/main" id="{29F89B90-9213-C73D-FA7C-D380DBA297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855" y="3290861"/>
            <a:ext cx="2191437" cy="25790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9055E4D3-C78F-0CD0-FDA7-71F8AC6D9C3C}"/>
              </a:ext>
            </a:extLst>
          </p:cNvPr>
          <p:cNvSpPr/>
          <p:nvPr/>
        </p:nvSpPr>
        <p:spPr>
          <a:xfrm>
            <a:off x="8358637" y="5884548"/>
            <a:ext cx="2999655" cy="9079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2108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rPr>
              <a:t>พ.ต.ท.วุฒิชัย ทวีกาญจนวัฒน์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2108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rPr>
              <a:t>รอง ผกก.สส.สภ.บางโทรัด</a:t>
            </a: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3A1F7FB1-6049-C4B7-8B50-C3B4034C4829}"/>
              </a:ext>
            </a:extLst>
          </p:cNvPr>
          <p:cNvSpPr txBox="1"/>
          <p:nvPr/>
        </p:nvSpPr>
        <p:spPr>
          <a:xfrm>
            <a:off x="322828" y="2237214"/>
            <a:ext cx="7712554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h-TH" sz="4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งานสืบสวน สภ.บางโทรัด</a:t>
            </a:r>
          </a:p>
          <a:p>
            <a:pPr algn="ctr"/>
            <a:r>
              <a:rPr lang="th-TH" sz="4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แสดงภาพและรายละเอียดของการปฏิบัติงาน</a:t>
            </a:r>
          </a:p>
          <a:p>
            <a:pPr algn="ctr"/>
            <a:r>
              <a:rPr lang="th-TH" sz="4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ประจำเดือน ตุลาคม 2567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76DC2D45-848A-CB62-BF1C-4369943B8B4F}"/>
              </a:ext>
            </a:extLst>
          </p:cNvPr>
          <p:cNvSpPr txBox="1"/>
          <p:nvPr/>
        </p:nvSpPr>
        <p:spPr>
          <a:xfrm>
            <a:off x="8283687" y="1972821"/>
            <a:ext cx="3510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ข้อมูล ณ วันที่ 31 ตุลาคม 2567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17" name="รูปภาพ 16" descr="รูปภาพประกอบด้วย สัญลักษณ์, เครื่องหมา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75381414-2171-3003-C7F3-187E23C0B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4" b="-3971"/>
          <a:stretch/>
        </p:blipFill>
        <p:spPr>
          <a:xfrm>
            <a:off x="176463" y="13157"/>
            <a:ext cx="2242396" cy="873819"/>
          </a:xfrm>
          <a:prstGeom prst="rect">
            <a:avLst/>
          </a:prstGeom>
        </p:spPr>
      </p:pic>
      <p:pic>
        <p:nvPicPr>
          <p:cNvPr id="20" name="รูปภาพ 19" descr="รูปภาพประกอบด้วย สัญลักษณ์, เครื่องหมา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073D4BF0-BF82-F697-458D-846EB20FC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72" b="-2331"/>
          <a:stretch/>
        </p:blipFill>
        <p:spPr>
          <a:xfrm>
            <a:off x="2274386" y="46266"/>
            <a:ext cx="859959" cy="837599"/>
          </a:xfrm>
          <a:prstGeom prst="rect">
            <a:avLst/>
          </a:prstGeom>
        </p:spPr>
      </p:pic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CFEC0F3E-4877-FC43-785A-0155952AEB4F}"/>
              </a:ext>
            </a:extLst>
          </p:cNvPr>
          <p:cNvSpPr txBox="1"/>
          <p:nvPr/>
        </p:nvSpPr>
        <p:spPr>
          <a:xfrm>
            <a:off x="4940970" y="-254169"/>
            <a:ext cx="676976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66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 </a:t>
            </a:r>
            <a:r>
              <a:rPr lang="en-US" sz="66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POLICE ITA</a:t>
            </a:r>
            <a:r>
              <a:rPr lang="th-TH" sz="66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endParaRPr lang="en-US" sz="6600" b="1" dirty="0">
              <a:ln w="22225">
                <a:solidFill>
                  <a:schemeClr val="tx1"/>
                </a:solidFill>
                <a:prstDash val="solid"/>
              </a:ln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r"/>
            <a:r>
              <a:rPr lang="th-TH" sz="24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การประเมิณคุณธรรมและความโปร่งใสในการดำเนินงานของหน่วยงานภาครัฐ</a:t>
            </a:r>
          </a:p>
          <a:p>
            <a:pPr algn="r"/>
            <a:r>
              <a:rPr lang="en-US" sz="24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I N T E G R I T Y  &amp;  T R A N S P A R E N C Y  A S </a:t>
            </a:r>
            <a:r>
              <a:rPr lang="en-US" sz="2400" b="1" dirty="0" err="1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S</a:t>
            </a:r>
            <a:r>
              <a:rPr lang="en-US" sz="24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E S </a:t>
            </a:r>
            <a:r>
              <a:rPr lang="en-US" sz="2400" b="1" dirty="0" err="1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S</a:t>
            </a:r>
            <a:r>
              <a:rPr lang="en-US" sz="24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M E N T</a:t>
            </a:r>
          </a:p>
          <a:p>
            <a:pPr algn="r"/>
            <a:r>
              <a:rPr lang="th-TH" sz="2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ของสถานีตำรวจภูธรบางโทรัด</a:t>
            </a:r>
            <a:endParaRPr lang="en-US" sz="2800" b="1" dirty="0">
              <a:ln w="22225">
                <a:solidFill>
                  <a:schemeClr val="tx1"/>
                </a:solidFill>
                <a:prstDash val="solid"/>
              </a:ln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04209E11-D5DE-BA7B-50ED-EE1AE2C1B560}"/>
              </a:ext>
            </a:extLst>
          </p:cNvPr>
          <p:cNvSpPr txBox="1"/>
          <p:nvPr/>
        </p:nvSpPr>
        <p:spPr>
          <a:xfrm>
            <a:off x="3062201" y="6188"/>
            <a:ext cx="1314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thaiDi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UPC" panose="02020603050405020304" pitchFamily="18" charset="-34"/>
                <a:ea typeface="+mn-ea"/>
                <a:cs typeface="AngsanaUPC" panose="02020603050405020304" pitchFamily="18" charset="-34"/>
              </a:rPr>
              <a:t>BPS</a:t>
            </a:r>
            <a:endParaRPr kumimoji="0" lang="th-TH" sz="54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UPC" panose="02020603050405020304" pitchFamily="18" charset="-34"/>
              <a:ea typeface="+mn-ea"/>
              <a:cs typeface="AngsanaUPC" panose="02020603050405020304" pitchFamily="18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8B91D326-AF77-AE43-E3F1-0839271423CE}"/>
              </a:ext>
            </a:extLst>
          </p:cNvPr>
          <p:cNvSpPr txBox="1"/>
          <p:nvPr/>
        </p:nvSpPr>
        <p:spPr>
          <a:xfrm>
            <a:off x="3062201" y="609041"/>
            <a:ext cx="131492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thaiDi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5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สถานีตำรวจภูธรบางโทรัด</a:t>
            </a:r>
          </a:p>
        </p:txBody>
      </p:sp>
    </p:spTree>
    <p:extLst>
      <p:ext uri="{BB962C8B-B14F-4D97-AF65-F5344CB8AC3E}">
        <p14:creationId xmlns:p14="http://schemas.microsoft.com/office/powerpoint/2010/main" val="3252511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671AF-CFA9-A010-7248-868CE6DAD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รูปภาพ 16" descr="รูปภาพประกอบด้วย สัญลักษณ์, เครื่องหมา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FC7526D1-D9CF-4459-92A5-72A746029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4" b="-3971"/>
          <a:stretch/>
        </p:blipFill>
        <p:spPr>
          <a:xfrm>
            <a:off x="176463" y="13157"/>
            <a:ext cx="2049710" cy="798733"/>
          </a:xfrm>
          <a:prstGeom prst="rect">
            <a:avLst/>
          </a:prstGeom>
        </p:spPr>
      </p:pic>
      <p:pic>
        <p:nvPicPr>
          <p:cNvPr id="20" name="รูปภาพ 19" descr="รูปภาพประกอบด้วย สัญลักษณ์, เครื่องหมา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1DBF4BC7-01F5-A174-BDF2-917E6D866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72" b="-2331"/>
          <a:stretch/>
        </p:blipFill>
        <p:spPr>
          <a:xfrm>
            <a:off x="2214427" y="46266"/>
            <a:ext cx="786064" cy="765625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518677F0-939E-365D-4B07-AEF560CF0035}"/>
              </a:ext>
            </a:extLst>
          </p:cNvPr>
          <p:cNvSpPr txBox="1"/>
          <p:nvPr/>
        </p:nvSpPr>
        <p:spPr>
          <a:xfrm>
            <a:off x="3017231" y="-23792"/>
            <a:ext cx="1201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thaiDi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UPC" panose="02020603050405020304" pitchFamily="18" charset="-34"/>
                <a:ea typeface="+mn-ea"/>
                <a:cs typeface="AngsanaUPC" panose="02020603050405020304" pitchFamily="18" charset="-34"/>
              </a:rPr>
              <a:t>BPS</a:t>
            </a:r>
            <a:endParaRPr kumimoji="0" lang="th-TH" sz="54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UPC" panose="02020603050405020304" pitchFamily="18" charset="-34"/>
              <a:ea typeface="+mn-ea"/>
              <a:cs typeface="AngsanaUPC" panose="02020603050405020304" pitchFamily="18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21273E61-05CA-F658-094D-80C148990564}"/>
              </a:ext>
            </a:extLst>
          </p:cNvPr>
          <p:cNvSpPr txBox="1"/>
          <p:nvPr/>
        </p:nvSpPr>
        <p:spPr>
          <a:xfrm>
            <a:off x="3017231" y="579061"/>
            <a:ext cx="12019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thaiDi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5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สถานีตำรวจภูธรบางโทรัด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B01D43C5-F855-C2DE-CDB9-CEF5823F957D}"/>
              </a:ext>
            </a:extLst>
          </p:cNvPr>
          <p:cNvSpPr txBox="1"/>
          <p:nvPr/>
        </p:nvSpPr>
        <p:spPr>
          <a:xfrm>
            <a:off x="274645" y="1820052"/>
            <a:ext cx="35224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วันที่ 9 ต.ค. 67 พ.ต.ท.วิวัฒน์ชัย ยุทธธนชัย สว.สส พร้อมชุดสืบสวน ว.4 ออกตรวจพื้นที่เขตรับผิดชอบ ได้ทำการ "ตรวจเยี่ยมชุมชน (</a:t>
            </a:r>
            <a:r>
              <a:rPr lang="en-US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Stop ,Walk and Talk)</a:t>
            </a:r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ตรวจเยี่ยม นาย</a:t>
            </a:r>
            <a:r>
              <a:rPr lang="th-TH" sz="2000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ภิ</a:t>
            </a:r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ชาติ ทรัพย์ศิริ (กำนัน) ต.กาหลง อ.เมือง จว.สมุทรสาคร</a:t>
            </a:r>
            <a:endParaRPr lang="en-US" sz="20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781C9FBB-DE9A-B7E6-470F-56FCD6C2B58E}"/>
              </a:ext>
            </a:extLst>
          </p:cNvPr>
          <p:cNvSpPr txBox="1"/>
          <p:nvPr/>
        </p:nvSpPr>
        <p:spPr>
          <a:xfrm>
            <a:off x="8074380" y="1892522"/>
            <a:ext cx="33462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วันที่ 12 ต.ค. 67 ร.ต.ต.สว่าง ขาวคำ  รอง สว.สส พร้อมชุดสืบสวน ว.4 ออกตรวจพื้นที่เขตรับผิดชอบ ได้ทำการ "ตรวจเยี่ยมชุมชน (</a:t>
            </a:r>
            <a:r>
              <a:rPr lang="en-US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Stop ,Walk and Talk) </a:t>
            </a:r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พบ นายศรชัย ปรียง</a:t>
            </a:r>
            <a:r>
              <a:rPr lang="th-TH" sz="2000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ค์</a:t>
            </a:r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ผู้ใหญ่บ้าน ม.2 ต.บางโทรัด อ.เมือง จว.สมุทรสาคร</a:t>
            </a:r>
            <a:endParaRPr lang="en-US" sz="20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0C66125C-771D-489E-30B3-53862A695C07}"/>
              </a:ext>
            </a:extLst>
          </p:cNvPr>
          <p:cNvSpPr txBox="1"/>
          <p:nvPr/>
        </p:nvSpPr>
        <p:spPr>
          <a:xfrm>
            <a:off x="4246900" y="1828998"/>
            <a:ext cx="34054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วันที่ 7 ต.ค. 67 ร.ต.ต.สว่าง ขาวคำ  รอง สว.สส พร้อมชุดสืบสวน ว.4 ออกตรวจพื้นที่เขตรับผิดชอบ ได้ทำการ "ตรวจเยี่ยมชุมชน (</a:t>
            </a:r>
            <a:r>
              <a:rPr lang="en-US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Stop ,Walk and Talk)</a:t>
            </a:r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พบ นางนพพร ฟักขำ (ผู้ใหญ่บ้าน ม.7) ต.บางโทรัด อ.เมือง จว.สมุทรสาคร</a:t>
            </a:r>
            <a:endParaRPr lang="en-US" sz="20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51F12BC7-DC6A-D956-1265-609232CA3CF8}"/>
              </a:ext>
            </a:extLst>
          </p:cNvPr>
          <p:cNvSpPr/>
          <p:nvPr/>
        </p:nvSpPr>
        <p:spPr>
          <a:xfrm>
            <a:off x="274646" y="1754230"/>
            <a:ext cx="3522497" cy="477385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712B126E-5B66-2513-9908-CAD6AA771941}"/>
              </a:ext>
            </a:extLst>
          </p:cNvPr>
          <p:cNvSpPr/>
          <p:nvPr/>
        </p:nvSpPr>
        <p:spPr>
          <a:xfrm>
            <a:off x="8074380" y="1765473"/>
            <a:ext cx="3522497" cy="477385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7E870184-091A-CDD8-5C21-BC0A64B231CB}"/>
              </a:ext>
            </a:extLst>
          </p:cNvPr>
          <p:cNvSpPr/>
          <p:nvPr/>
        </p:nvSpPr>
        <p:spPr>
          <a:xfrm>
            <a:off x="4219166" y="1765473"/>
            <a:ext cx="3433191" cy="477385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13E6746-878D-5EDE-95DE-D2749A3A2026}"/>
              </a:ext>
            </a:extLst>
          </p:cNvPr>
          <p:cNvSpPr txBox="1"/>
          <p:nvPr/>
        </p:nvSpPr>
        <p:spPr>
          <a:xfrm>
            <a:off x="5855345" y="-173624"/>
            <a:ext cx="60987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54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POLICE ITA</a:t>
            </a:r>
            <a:r>
              <a:rPr lang="th-TH" sz="54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endParaRPr lang="en-US" sz="5400" b="1" dirty="0">
              <a:ln w="22225">
                <a:solidFill>
                  <a:schemeClr val="tx1"/>
                </a:solidFill>
                <a:prstDash val="solid"/>
              </a:ln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r"/>
            <a:r>
              <a:rPr lang="th-TH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การประเมิณคุณธรรมและความโปร่งใสในการดำเนินงานของหน่วยงานภาครัฐ</a:t>
            </a:r>
          </a:p>
          <a:p>
            <a:pPr algn="r"/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I N T E G R I T Y  &amp;  T R A N S P A R E N C Y  A S </a:t>
            </a:r>
            <a:r>
              <a:rPr lang="en-US" sz="1800" b="1" dirty="0" err="1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S</a:t>
            </a:r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E S </a:t>
            </a:r>
            <a:r>
              <a:rPr lang="en-US" sz="1800" b="1" dirty="0" err="1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S</a:t>
            </a:r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M E N T</a:t>
            </a:r>
          </a:p>
        </p:txBody>
      </p:sp>
      <p:pic>
        <p:nvPicPr>
          <p:cNvPr id="3" name="รูปภาพ 2" descr="รูปภาพประกอบด้วย ตาราง, ข้อความ, เฟอร์นิเจอร์, เสื้อผ้า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8772F68F-E003-A390-EFF6-E71470A11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84"/>
          <a:stretch/>
        </p:blipFill>
        <p:spPr>
          <a:xfrm>
            <a:off x="595123" y="3451267"/>
            <a:ext cx="2897585" cy="2959345"/>
          </a:xfrm>
          <a:prstGeom prst="rect">
            <a:avLst/>
          </a:prstGeom>
        </p:spPr>
      </p:pic>
      <p:pic>
        <p:nvPicPr>
          <p:cNvPr id="8" name="รูปภาพ 7" descr="รูปภาพประกอบด้วย เสื้อผ้า, คน, กางเกงยีนส์, กลางแจ้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FD874DD6-6F98-F629-4310-F499CE241D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952" y="3816524"/>
            <a:ext cx="3197372" cy="2579097"/>
          </a:xfrm>
          <a:prstGeom prst="rect">
            <a:avLst/>
          </a:prstGeom>
        </p:spPr>
      </p:pic>
      <p:pic>
        <p:nvPicPr>
          <p:cNvPr id="18" name="รูปภาพ 17" descr="รูปภาพประกอบด้วย กลางแจ้ง, เสื้อผ้า, คน, รองเท้า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CCEAB9A4-0F83-D07D-D246-D3FCD18181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2" t="19010" r="18463"/>
          <a:stretch/>
        </p:blipFill>
        <p:spPr>
          <a:xfrm>
            <a:off x="8446092" y="3767990"/>
            <a:ext cx="2779071" cy="268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387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A1B67-84F3-A3ED-C918-6FF0675FA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รูปภาพ 16" descr="รูปภาพประกอบด้วย สัญลักษณ์, เครื่องหมา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B28F1263-9178-F0C0-D31B-EA44D0C642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4" b="-3971"/>
          <a:stretch/>
        </p:blipFill>
        <p:spPr>
          <a:xfrm>
            <a:off x="176463" y="13157"/>
            <a:ext cx="2049710" cy="798733"/>
          </a:xfrm>
          <a:prstGeom prst="rect">
            <a:avLst/>
          </a:prstGeom>
        </p:spPr>
      </p:pic>
      <p:pic>
        <p:nvPicPr>
          <p:cNvPr id="20" name="รูปภาพ 19" descr="รูปภาพประกอบด้วย สัญลักษณ์, เครื่องหมา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5EBC05FF-FE35-2A87-CEAF-15D06A6BE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72" b="-2331"/>
          <a:stretch/>
        </p:blipFill>
        <p:spPr>
          <a:xfrm>
            <a:off x="2214427" y="46266"/>
            <a:ext cx="786064" cy="765625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0212E536-5615-DD59-8349-732826DB7F76}"/>
              </a:ext>
            </a:extLst>
          </p:cNvPr>
          <p:cNvSpPr txBox="1"/>
          <p:nvPr/>
        </p:nvSpPr>
        <p:spPr>
          <a:xfrm>
            <a:off x="3017231" y="-23792"/>
            <a:ext cx="1201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thaiDi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UPC" panose="02020603050405020304" pitchFamily="18" charset="-34"/>
                <a:ea typeface="+mn-ea"/>
                <a:cs typeface="AngsanaUPC" panose="02020603050405020304" pitchFamily="18" charset="-34"/>
              </a:rPr>
              <a:t>BPS</a:t>
            </a:r>
            <a:endParaRPr kumimoji="0" lang="th-TH" sz="54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UPC" panose="02020603050405020304" pitchFamily="18" charset="-34"/>
              <a:ea typeface="+mn-ea"/>
              <a:cs typeface="AngsanaUPC" panose="02020603050405020304" pitchFamily="18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9D77C5AF-ED40-FEC9-83B8-28BF3575F4D6}"/>
              </a:ext>
            </a:extLst>
          </p:cNvPr>
          <p:cNvSpPr txBox="1"/>
          <p:nvPr/>
        </p:nvSpPr>
        <p:spPr>
          <a:xfrm>
            <a:off x="3017231" y="579061"/>
            <a:ext cx="12019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thaiDi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5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สถานีตำรวจภูธรบางโทรัด</a:t>
            </a:r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93BCFAC1-EB76-51DF-FB31-A50273AD14BC}"/>
              </a:ext>
            </a:extLst>
          </p:cNvPr>
          <p:cNvSpPr txBox="1"/>
          <p:nvPr/>
        </p:nvSpPr>
        <p:spPr>
          <a:xfrm>
            <a:off x="352300" y="1336813"/>
            <a:ext cx="115509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เมื่อวันที่  </a:t>
            </a:r>
            <a:r>
              <a:rPr lang="en-US" sz="22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22</a:t>
            </a:r>
            <a:r>
              <a:rPr lang="th-TH" sz="22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ตุลาคม ๒๕๖7 พ.ต.ท.วิวัฒน์ชัย ยุทธธนชัย สว.สส.สภ.บางโทรัด พร้อมกำลังชุดสืบสวน สภ.บางโทรัด ดำเนินการตามโครงการสืบสวนปราบปรามอาชญากรรมและยาเสพติดได้มีการจับกุมตัวผู้ต้องหา ดังนี้</a:t>
            </a:r>
          </a:p>
          <a:p>
            <a:r>
              <a:rPr lang="en-US" sz="22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	</a:t>
            </a:r>
            <a:r>
              <a:rPr lang="th-TH" sz="22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1.ผู้ต้องหา เป็นชาย อายุ </a:t>
            </a:r>
            <a:r>
              <a:rPr lang="en-US" sz="22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31</a:t>
            </a:r>
            <a:r>
              <a:rPr lang="th-TH" sz="22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ปี สถานที่จับกุมหอพักสุภาพ ห้องที่ 2 เลขที่ 29/32 ม.1 ต.บางโทรัด  อ.เมืองสมุทรสาคร จ.สมุทรสาคร ข้อหา จำหน่ายยาเสพติดให้โทษประเภท1 (ยาบ้า</a:t>
            </a:r>
            <a:r>
              <a:rPr lang="th-TH" sz="2200" kern="100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(จำนวน 95 เม็ด)</a:t>
            </a:r>
            <a:r>
              <a:rPr lang="th-TH" sz="22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,ยาไอ</a:t>
            </a:r>
            <a:r>
              <a:rPr lang="th-TH" sz="2200" kern="100" dirty="0" err="1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ซ์</a:t>
            </a:r>
            <a:r>
              <a:rPr lang="th-TH" sz="22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(จำนวน 0.83 กรัม)) โดยการมีไว้เพื่อจำหน่าย โดยกระทำเพื่อการค้า</a:t>
            </a:r>
          </a:p>
          <a:p>
            <a:r>
              <a:rPr lang="en-US" sz="22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	</a:t>
            </a:r>
            <a:r>
              <a:rPr lang="th-TH" sz="22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2.</a:t>
            </a:r>
            <a:r>
              <a:rPr lang="th-TH" sz="2200" kern="100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ผู้ต้องหา </a:t>
            </a:r>
            <a:r>
              <a:rPr lang="th-TH" sz="22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เป็นชาย อายุ 37 ปี สถานที่</a:t>
            </a:r>
            <a:r>
              <a:rPr lang="th-TH" sz="2200" kern="100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จับกุม</a:t>
            </a:r>
            <a:r>
              <a:rPr lang="th-TH" sz="22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กระ</a:t>
            </a:r>
            <a:r>
              <a:rPr lang="th-TH" sz="2200" kern="100" dirty="0" err="1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ต็</a:t>
            </a:r>
            <a:r>
              <a:rPr lang="th-TH" sz="22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อบเฝ้าบ่อปลาไม่มีเลขที่ ม.9 ต.บ้านบ่อ  อ.เมืองสมุทรสาคร  จ.สมุทรสาคร ข้อหามียาเสพติดให้โทษประเภท๑ (ยาบ้า</a:t>
            </a:r>
            <a:r>
              <a:rPr lang="th-TH" sz="2200" kern="100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(จำนวน 2 เม็ด)</a:t>
            </a:r>
            <a:r>
              <a:rPr lang="th-TH" sz="22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,ยาไอ</a:t>
            </a:r>
            <a:r>
              <a:rPr lang="th-TH" sz="2200" kern="100" dirty="0" err="1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ซ์</a:t>
            </a:r>
            <a:r>
              <a:rPr lang="th-TH" sz="22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(จำนวน 1.12 กรัม)) ไว้ในความครอบครองโดยผิดกฎหมาย</a:t>
            </a:r>
          </a:p>
        </p:txBody>
      </p:sp>
      <p:sp>
        <p:nvSpPr>
          <p:cNvPr id="34" name="สี่เหลี่ยมผืนผ้า 33">
            <a:extLst>
              <a:ext uri="{FF2B5EF4-FFF2-40B4-BE49-F238E27FC236}">
                <a16:creationId xmlns:a16="http://schemas.microsoft.com/office/drawing/2014/main" id="{769C7A6A-7804-02C3-BDB2-34E8B34A03CF}"/>
              </a:ext>
            </a:extLst>
          </p:cNvPr>
          <p:cNvSpPr/>
          <p:nvPr/>
        </p:nvSpPr>
        <p:spPr>
          <a:xfrm>
            <a:off x="288758" y="1235049"/>
            <a:ext cx="11665307" cy="238098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1F8BB807-D75A-DDEC-71DA-33CEFC568329}"/>
              </a:ext>
            </a:extLst>
          </p:cNvPr>
          <p:cNvSpPr txBox="1"/>
          <p:nvPr/>
        </p:nvSpPr>
        <p:spPr>
          <a:xfrm>
            <a:off x="5855345" y="-173624"/>
            <a:ext cx="60987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54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POLICE ITA</a:t>
            </a:r>
            <a:r>
              <a:rPr lang="th-TH" sz="54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endParaRPr lang="en-US" sz="5400" b="1" dirty="0">
              <a:ln w="22225">
                <a:solidFill>
                  <a:schemeClr val="tx1"/>
                </a:solidFill>
                <a:prstDash val="solid"/>
              </a:ln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r"/>
            <a:r>
              <a:rPr lang="th-TH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การประเมิณคุณธรรมและความโปร่งใสในการดำเนินงานของหน่วยงานภาครัฐ</a:t>
            </a:r>
          </a:p>
          <a:p>
            <a:pPr algn="r"/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I N T E G R I T Y  &amp;  T R A N S P A R E N C Y  A S </a:t>
            </a:r>
            <a:r>
              <a:rPr lang="en-US" sz="1800" b="1" dirty="0" err="1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S</a:t>
            </a:r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E S </a:t>
            </a:r>
            <a:r>
              <a:rPr lang="en-US" sz="1800" b="1" dirty="0" err="1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S</a:t>
            </a:r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M E N T</a:t>
            </a:r>
          </a:p>
        </p:txBody>
      </p:sp>
      <p:pic>
        <p:nvPicPr>
          <p:cNvPr id="3" name="รูปภาพ 2" descr="รูปภาพประกอบด้วย เสื้อผ้า, คน, รองเท้า, กลางแจ้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56E5C724-5EDE-B247-C43E-DAF46CB381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87" y="3951547"/>
            <a:ext cx="3631247" cy="2700158"/>
          </a:xfrm>
          <a:prstGeom prst="rect">
            <a:avLst/>
          </a:prstGeom>
        </p:spPr>
      </p:pic>
      <p:pic>
        <p:nvPicPr>
          <p:cNvPr id="10" name="รูปภาพ 9" descr="รูปภาพประกอบด้วย เสื้อผ้า, คน, กลางแจ้ง, รองเท้า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02C7F1B3-170D-6552-FF19-CBB932BCF3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622" y="3951547"/>
            <a:ext cx="2025576" cy="2700158"/>
          </a:xfrm>
          <a:prstGeom prst="rect">
            <a:avLst/>
          </a:prstGeom>
        </p:spPr>
      </p:pic>
      <p:pic>
        <p:nvPicPr>
          <p:cNvPr id="13" name="รูปภาพ 12" descr="รูปภาพประกอบด้วย เสื้อผ้า, คน, ในร่ม, เฟอร์นิเจอร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38E53B88-493E-38E7-0719-1DFC0CC8AF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6" t="675" r="13590"/>
          <a:stretch/>
        </p:blipFill>
        <p:spPr>
          <a:xfrm>
            <a:off x="9324599" y="3951547"/>
            <a:ext cx="2417520" cy="2700158"/>
          </a:xfrm>
          <a:prstGeom prst="rect">
            <a:avLst/>
          </a:prstGeom>
        </p:spPr>
      </p:pic>
      <p:pic>
        <p:nvPicPr>
          <p:cNvPr id="15" name="รูปภาพ 14" descr="รูปภาพประกอบด้วย คน, ในร่ม, เฟอร์นิเจอร์, เสื้อผ้า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F445426D-9768-CE7E-278B-4B2EB5EAB8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717" y="3951547"/>
            <a:ext cx="2033362" cy="2700158"/>
          </a:xfrm>
          <a:prstGeom prst="rect">
            <a:avLst/>
          </a:prstGeom>
        </p:spPr>
      </p:pic>
      <p:sp>
        <p:nvSpPr>
          <p:cNvPr id="19" name="สี่เหลี่ยมผืนผ้า 18">
            <a:extLst>
              <a:ext uri="{FF2B5EF4-FFF2-40B4-BE49-F238E27FC236}">
                <a16:creationId xmlns:a16="http://schemas.microsoft.com/office/drawing/2014/main" id="{CB5760D6-1318-D495-E41E-3D833CC98EBD}"/>
              </a:ext>
            </a:extLst>
          </p:cNvPr>
          <p:cNvSpPr/>
          <p:nvPr/>
        </p:nvSpPr>
        <p:spPr>
          <a:xfrm>
            <a:off x="5036696" y="4557010"/>
            <a:ext cx="239841" cy="119921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สี่เหลี่ยมผืนผ้า 20">
            <a:extLst>
              <a:ext uri="{FF2B5EF4-FFF2-40B4-BE49-F238E27FC236}">
                <a16:creationId xmlns:a16="http://schemas.microsoft.com/office/drawing/2014/main" id="{B51DF776-CE9C-C7A3-DD3F-1068E7650F16}"/>
              </a:ext>
            </a:extLst>
          </p:cNvPr>
          <p:cNvSpPr/>
          <p:nvPr/>
        </p:nvSpPr>
        <p:spPr>
          <a:xfrm>
            <a:off x="7602557" y="4317167"/>
            <a:ext cx="477141" cy="239843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สี่เหลี่ยมผืนผ้า 21">
            <a:extLst>
              <a:ext uri="{FF2B5EF4-FFF2-40B4-BE49-F238E27FC236}">
                <a16:creationId xmlns:a16="http://schemas.microsoft.com/office/drawing/2014/main" id="{AE6CB5AE-0DA9-14D6-8D82-5F11489BA709}"/>
              </a:ext>
            </a:extLst>
          </p:cNvPr>
          <p:cNvSpPr/>
          <p:nvPr/>
        </p:nvSpPr>
        <p:spPr>
          <a:xfrm>
            <a:off x="10615536" y="5141627"/>
            <a:ext cx="312294" cy="130019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93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E9959-6BE5-25A1-9765-39126E65B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รูปภาพ 16" descr="รูปภาพประกอบด้วย สัญลักษณ์, เครื่องหมา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8708DAE0-34DB-EA1C-F85C-2F72B75CF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4" b="-3971"/>
          <a:stretch/>
        </p:blipFill>
        <p:spPr>
          <a:xfrm>
            <a:off x="176463" y="13157"/>
            <a:ext cx="2049710" cy="798733"/>
          </a:xfrm>
          <a:prstGeom prst="rect">
            <a:avLst/>
          </a:prstGeom>
        </p:spPr>
      </p:pic>
      <p:pic>
        <p:nvPicPr>
          <p:cNvPr id="20" name="รูปภาพ 19" descr="รูปภาพประกอบด้วย สัญลักษณ์, เครื่องหมา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F4199EF7-FB03-0450-B98A-5AD32D4BF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72" b="-2331"/>
          <a:stretch/>
        </p:blipFill>
        <p:spPr>
          <a:xfrm>
            <a:off x="2214427" y="46266"/>
            <a:ext cx="786064" cy="765625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944CC51B-EDDB-5607-DC3D-AE15D9E09704}"/>
              </a:ext>
            </a:extLst>
          </p:cNvPr>
          <p:cNvSpPr txBox="1"/>
          <p:nvPr/>
        </p:nvSpPr>
        <p:spPr>
          <a:xfrm>
            <a:off x="3017231" y="-23792"/>
            <a:ext cx="1201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thaiDi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UPC" panose="02020603050405020304" pitchFamily="18" charset="-34"/>
                <a:ea typeface="+mn-ea"/>
                <a:cs typeface="AngsanaUPC" panose="02020603050405020304" pitchFamily="18" charset="-34"/>
              </a:rPr>
              <a:t>BPS</a:t>
            </a:r>
            <a:endParaRPr kumimoji="0" lang="th-TH" sz="54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UPC" panose="02020603050405020304" pitchFamily="18" charset="-34"/>
              <a:ea typeface="+mn-ea"/>
              <a:cs typeface="AngsanaUPC" panose="02020603050405020304" pitchFamily="18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4B9EE8FB-1E96-C92E-CA21-8529361476C0}"/>
              </a:ext>
            </a:extLst>
          </p:cNvPr>
          <p:cNvSpPr txBox="1"/>
          <p:nvPr/>
        </p:nvSpPr>
        <p:spPr>
          <a:xfrm>
            <a:off x="3017231" y="579061"/>
            <a:ext cx="12019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thaiDi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5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สถานีตำรวจภูธรบางโทรัด</a:t>
            </a:r>
          </a:p>
        </p:txBody>
      </p:sp>
      <p:sp>
        <p:nvSpPr>
          <p:cNvPr id="28" name="สี่เหลี่ยมผืนผ้า 27">
            <a:extLst>
              <a:ext uri="{FF2B5EF4-FFF2-40B4-BE49-F238E27FC236}">
                <a16:creationId xmlns:a16="http://schemas.microsoft.com/office/drawing/2014/main" id="{D2CC0CC4-A751-50D0-549C-C7276E01FAD2}"/>
              </a:ext>
            </a:extLst>
          </p:cNvPr>
          <p:cNvSpPr/>
          <p:nvPr/>
        </p:nvSpPr>
        <p:spPr>
          <a:xfrm>
            <a:off x="6919563" y="4482284"/>
            <a:ext cx="213731" cy="1066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F42A3A84-D9EC-CFD5-6E2B-CCA186E250A3}"/>
              </a:ext>
            </a:extLst>
          </p:cNvPr>
          <p:cNvSpPr txBox="1"/>
          <p:nvPr/>
        </p:nvSpPr>
        <p:spPr>
          <a:xfrm>
            <a:off x="1527841" y="1399313"/>
            <a:ext cx="91363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เมื่อวันที่  11 มกราคม ๒๕๖7 พ.ต.ท.วิวัฒน์ชัย ยุทธธนชัย สว.สส.สภ.บางโทรัด พร้อมกำลังชุดสืบสวน สภ.บางโทรัด ดำเนินการตามโครงการสืบสวนปราบปรามอาชญากรรมและยาเสพติดได้มีการจับกุมตัวผู้ต้องหา ดังนี้</a:t>
            </a:r>
          </a:p>
          <a:p>
            <a:r>
              <a:rPr lang="en-US" sz="24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	</a:t>
            </a:r>
            <a:r>
              <a:rPr lang="th-TH" sz="24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1.ผู้ต้องหา เป็นชาย อายุ 45 ปี สถานที่จับกุม บ้านเลขที่ 70/8 ม.9 ต.บ้านบ่อ อ.เมืองสมุทรสาคร จ.สมุทรสาคร ข้อหา จำหน่ายยาเสพติดให้โทษประเภท1 (ยาบ้า</a:t>
            </a:r>
            <a:r>
              <a:rPr lang="th-TH" sz="2400" kern="100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(จำนวน 2 เม็ด)</a:t>
            </a:r>
            <a:r>
              <a:rPr lang="th-TH" sz="24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,ยาไอ</a:t>
            </a:r>
            <a:r>
              <a:rPr lang="th-TH" sz="2400" kern="100" dirty="0" err="1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ซ์</a:t>
            </a:r>
            <a:r>
              <a:rPr lang="th-TH" sz="24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(จำนวน 11.2 กรัม)) โดยการมีไว้เพื่อจำหน่าย โดยกระทำเพื่อการค้า และมีเครื่องกระสุนปืนไว้ในความครอบครองโดยไม่ได้รับอนุญาต</a:t>
            </a:r>
          </a:p>
        </p:txBody>
      </p:sp>
      <p:sp>
        <p:nvSpPr>
          <p:cNvPr id="34" name="สี่เหลี่ยมผืนผ้า 33">
            <a:extLst>
              <a:ext uri="{FF2B5EF4-FFF2-40B4-BE49-F238E27FC236}">
                <a16:creationId xmlns:a16="http://schemas.microsoft.com/office/drawing/2014/main" id="{AC01BD92-05CA-26E9-4A23-483C45149514}"/>
              </a:ext>
            </a:extLst>
          </p:cNvPr>
          <p:cNvSpPr/>
          <p:nvPr/>
        </p:nvSpPr>
        <p:spPr>
          <a:xfrm>
            <a:off x="1358613" y="1305458"/>
            <a:ext cx="9531059" cy="233232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2C16D264-AB57-52B0-2C4E-1058E0704D6D}"/>
              </a:ext>
            </a:extLst>
          </p:cNvPr>
          <p:cNvSpPr txBox="1"/>
          <p:nvPr/>
        </p:nvSpPr>
        <p:spPr>
          <a:xfrm>
            <a:off x="5855345" y="-173624"/>
            <a:ext cx="60987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54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POLICE ITA</a:t>
            </a:r>
            <a:r>
              <a:rPr lang="th-TH" sz="54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endParaRPr lang="en-US" sz="5400" b="1" dirty="0">
              <a:ln w="22225">
                <a:solidFill>
                  <a:schemeClr val="tx1"/>
                </a:solidFill>
                <a:prstDash val="solid"/>
              </a:ln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r"/>
            <a:r>
              <a:rPr lang="th-TH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การประเมิณคุณธรรมและความโปร่งใสในการดำเนินงานของหน่วยงานภาครัฐ</a:t>
            </a:r>
          </a:p>
          <a:p>
            <a:pPr algn="r"/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I N T E G R I T Y  &amp;  T R A N S P A R E N C Y  A S </a:t>
            </a:r>
            <a:r>
              <a:rPr lang="en-US" sz="1800" b="1" dirty="0" err="1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S</a:t>
            </a:r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E S </a:t>
            </a:r>
            <a:r>
              <a:rPr lang="en-US" sz="1800" b="1" dirty="0" err="1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S</a:t>
            </a:r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M E N T</a:t>
            </a:r>
          </a:p>
        </p:txBody>
      </p:sp>
      <p:pic>
        <p:nvPicPr>
          <p:cNvPr id="4" name="รูปภาพ 3" descr="รูปภาพประกอบด้วย เสื้อผ้า, คน, ในร่ม, รองเท้า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3E22E17-ED91-1F44-9241-C761770E9B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893" y="3865424"/>
            <a:ext cx="3729467" cy="2808755"/>
          </a:xfrm>
          <a:prstGeom prst="rect">
            <a:avLst/>
          </a:prstGeom>
        </p:spPr>
      </p:pic>
      <p:pic>
        <p:nvPicPr>
          <p:cNvPr id="9" name="รูปภาพ 8" descr="รูปภาพประกอบด้วย คน, เสื้อผ้า, ใบหน้าของมนุษย์, กางเกงขาสั้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6E58CE80-AFD6-D03E-C48D-C58FAB191F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170" y="3865424"/>
            <a:ext cx="2107042" cy="2808755"/>
          </a:xfrm>
          <a:prstGeom prst="rect">
            <a:avLst/>
          </a:prstGeom>
        </p:spPr>
      </p:pic>
      <p:pic>
        <p:nvPicPr>
          <p:cNvPr id="12" name="รูปภาพ 11" descr="รูปภาพประกอบด้วย กลางแจ้ง, ท้องฟ้า, คน, เสื้อผ้า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DC194FB6-7625-7A37-02AC-32E5B31132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98" y="3865424"/>
            <a:ext cx="3731911" cy="2808754"/>
          </a:xfrm>
          <a:prstGeom prst="rect">
            <a:avLst/>
          </a:prstGeom>
        </p:spPr>
      </p:pic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5BAF3210-452F-4CAA-5CE0-A48CC1C6EE38}"/>
              </a:ext>
            </a:extLst>
          </p:cNvPr>
          <p:cNvSpPr/>
          <p:nvPr/>
        </p:nvSpPr>
        <p:spPr>
          <a:xfrm>
            <a:off x="5918731" y="4317168"/>
            <a:ext cx="422108" cy="180106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7801F9A1-399F-8BAC-A714-C599D88027D3}"/>
              </a:ext>
            </a:extLst>
          </p:cNvPr>
          <p:cNvSpPr/>
          <p:nvPr/>
        </p:nvSpPr>
        <p:spPr>
          <a:xfrm>
            <a:off x="9127685" y="4066299"/>
            <a:ext cx="422108" cy="180106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367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A8BE0-DC68-2C1C-F6BC-AA57885FF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รูปภาพ 16" descr="รูปภาพประกอบด้วย สัญลักษณ์, เครื่องหมา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07AC26D0-5C96-B185-7BD7-AB36DABD3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4" b="-3971"/>
          <a:stretch/>
        </p:blipFill>
        <p:spPr>
          <a:xfrm>
            <a:off x="176463" y="13157"/>
            <a:ext cx="2049710" cy="798733"/>
          </a:xfrm>
          <a:prstGeom prst="rect">
            <a:avLst/>
          </a:prstGeom>
        </p:spPr>
      </p:pic>
      <p:pic>
        <p:nvPicPr>
          <p:cNvPr id="20" name="รูปภาพ 19" descr="รูปภาพประกอบด้วย สัญลักษณ์, เครื่องหมา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23D5AAD8-F16F-8CA2-042E-5F60242D2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72" b="-2331"/>
          <a:stretch/>
        </p:blipFill>
        <p:spPr>
          <a:xfrm>
            <a:off x="2214427" y="46266"/>
            <a:ext cx="786064" cy="765625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A4358847-2F6E-CDCB-24BC-3A5A2536F33C}"/>
              </a:ext>
            </a:extLst>
          </p:cNvPr>
          <p:cNvSpPr txBox="1"/>
          <p:nvPr/>
        </p:nvSpPr>
        <p:spPr>
          <a:xfrm>
            <a:off x="3017231" y="-23792"/>
            <a:ext cx="1201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thaiDi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UPC" panose="02020603050405020304" pitchFamily="18" charset="-34"/>
                <a:ea typeface="+mn-ea"/>
                <a:cs typeface="AngsanaUPC" panose="02020603050405020304" pitchFamily="18" charset="-34"/>
              </a:rPr>
              <a:t>BPS</a:t>
            </a:r>
            <a:endParaRPr kumimoji="0" lang="th-TH" sz="54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UPC" panose="02020603050405020304" pitchFamily="18" charset="-34"/>
              <a:ea typeface="+mn-ea"/>
              <a:cs typeface="AngsanaUPC" panose="02020603050405020304" pitchFamily="18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1748F036-6D38-C179-D891-AEE7D4B987A5}"/>
              </a:ext>
            </a:extLst>
          </p:cNvPr>
          <p:cNvSpPr txBox="1"/>
          <p:nvPr/>
        </p:nvSpPr>
        <p:spPr>
          <a:xfrm>
            <a:off x="3017231" y="579061"/>
            <a:ext cx="12019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thaiDi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5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สถานีตำรวจภูธรบางโทรัด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845BA699-3C4A-47A9-6B5D-899279C84423}"/>
              </a:ext>
            </a:extLst>
          </p:cNvPr>
          <p:cNvSpPr txBox="1"/>
          <p:nvPr/>
        </p:nvSpPr>
        <p:spPr>
          <a:xfrm>
            <a:off x="1418120" y="1233605"/>
            <a:ext cx="92402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วันที่ </a:t>
            </a:r>
            <a:r>
              <a:rPr lang="th-TH" sz="2400">
                <a:latin typeface="TH SarabunIT๙" panose="020B0500040200020003" pitchFamily="34" charset="-34"/>
                <a:cs typeface="TH SarabunIT๙" panose="020B0500040200020003" pitchFamily="34" charset="-34"/>
              </a:rPr>
              <a:t>2 ต.ค. </a:t>
            </a:r>
            <a:r>
              <a:rPr lang="th-TH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2567 และ วันที่ 23 ต.ค. 2567</a:t>
            </a:r>
          </a:p>
          <a:p>
            <a:r>
              <a:rPr lang="th-TH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พ.ต.ท.วุฒิชัย  ทวีกาญจนวัฒน์ รอง ผกก.สส.สภ.บางโทรัด </a:t>
            </a:r>
          </a:p>
          <a:p>
            <a:r>
              <a:rPr lang="th-TH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ได้เรียกประชุมข้าราชการตำรวจในสังกัดตามความรับผิดชอบ กำชับ/ชี้แจ้ง/ข้อสั่งการของผู้บังคับบัญชา</a:t>
            </a:r>
          </a:p>
          <a:p>
            <a:r>
              <a:rPr lang="th-TH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โดยให้ปฏิบัติอย่างเคร่งครัดตามนโยบายสำนักงานตำรวจแห่งชาติ เช่นการกำกับดูแลห้ามยุ่งเกี่ยวกับผู้กระทำผิดยาเสพติด หรือผู้มีอิทธิพล มือปืนรับจ้าง ในลักษณะทางตรงหรือทางอ้อม เพื่อช่วยเหลือหรือสนับสนุนใดๆ เพื่อให้พ้นจากการกระทำความผิดเป็นต้น และได้มอบข้าวสารอาการแห้งเพื่อเป็นสวัสดิการและเป็นขวัญกำลังใจในการทำงานให้แก่ข้าราชการในสังกัดตามความรับผิดชอบ</a:t>
            </a:r>
            <a:endParaRPr lang="en-US" sz="24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43AEDE34-663A-834E-E056-19E1585EF1BD}"/>
              </a:ext>
            </a:extLst>
          </p:cNvPr>
          <p:cNvSpPr/>
          <p:nvPr/>
        </p:nvSpPr>
        <p:spPr>
          <a:xfrm>
            <a:off x="1153191" y="1272322"/>
            <a:ext cx="9620689" cy="253518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1D8531C0-7A00-F744-0856-70F73654FFA2}"/>
              </a:ext>
            </a:extLst>
          </p:cNvPr>
          <p:cNvSpPr txBox="1"/>
          <p:nvPr/>
        </p:nvSpPr>
        <p:spPr>
          <a:xfrm>
            <a:off x="5855345" y="-173624"/>
            <a:ext cx="60987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54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POLICE ITA</a:t>
            </a:r>
            <a:r>
              <a:rPr lang="th-TH" sz="54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endParaRPr lang="en-US" sz="5400" b="1" dirty="0">
              <a:ln w="22225">
                <a:solidFill>
                  <a:schemeClr val="tx1"/>
                </a:solidFill>
                <a:prstDash val="solid"/>
              </a:ln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r"/>
            <a:r>
              <a:rPr lang="th-TH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การประเมิณคุณธรรมและความโปร่งใสในการดำเนินงานของหน่วยงานภาครัฐ</a:t>
            </a:r>
          </a:p>
          <a:p>
            <a:pPr algn="r"/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I N T E G R I T Y  &amp;  T R A N S P A R E N C Y  A S </a:t>
            </a:r>
            <a:r>
              <a:rPr lang="en-US" sz="1800" b="1" dirty="0" err="1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S</a:t>
            </a:r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E S </a:t>
            </a:r>
            <a:r>
              <a:rPr lang="en-US" sz="1800" b="1" dirty="0" err="1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S</a:t>
            </a:r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M E N T</a:t>
            </a:r>
          </a:p>
        </p:txBody>
      </p:sp>
      <p:pic>
        <p:nvPicPr>
          <p:cNvPr id="5" name="รูปภาพ 4" descr="รูปภาพประกอบด้วย คน, ในร่ม, เสื้อผ้า, เฟอร์นิเจอร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5FB839C8-6DEE-F5C6-0766-CF00EFD558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298" y="4094723"/>
            <a:ext cx="3761931" cy="2582214"/>
          </a:xfrm>
          <a:prstGeom prst="rect">
            <a:avLst/>
          </a:prstGeom>
        </p:spPr>
      </p:pic>
      <p:pic>
        <p:nvPicPr>
          <p:cNvPr id="11" name="รูปภาพ 10" descr="รูปภาพประกอบด้วย เสื้อผ้า, คน, ในร่ม, ชา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EF697AD8-3FC9-1424-46E9-66FD6C236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5"/>
          <a:stretch/>
        </p:blipFill>
        <p:spPr>
          <a:xfrm>
            <a:off x="8378707" y="4094723"/>
            <a:ext cx="3747322" cy="2535180"/>
          </a:xfrm>
          <a:prstGeom prst="rect">
            <a:avLst/>
          </a:prstGeom>
        </p:spPr>
      </p:pic>
      <p:pic>
        <p:nvPicPr>
          <p:cNvPr id="4" name="รูปภาพ 3" descr="รูปภาพประกอบด้วย ข้อความ, การ์ตูน, นักบิน, โปสเตอร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211F1CC1-BB71-0260-CB37-DD13C7DAD6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937" y="4063090"/>
            <a:ext cx="1857883" cy="2627972"/>
          </a:xfrm>
          <a:prstGeom prst="rect">
            <a:avLst/>
          </a:prstGeom>
        </p:spPr>
      </p:pic>
      <p:pic>
        <p:nvPicPr>
          <p:cNvPr id="10" name="รูปภาพ 9" descr="รูปภาพประกอบด้วย เสื้อผ้า, ผนัง, คน, ในร่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CA1CA108-A259-D4AE-F07E-7893C5C4ED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78" y="4063090"/>
            <a:ext cx="1960827" cy="261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504444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1535</TotalTime>
  <Words>834</Words>
  <Application>Microsoft Office PowerPoint</Application>
  <PresentationFormat>แบบจอกว้าง</PresentationFormat>
  <Paragraphs>44</Paragraphs>
  <Slides>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5</vt:i4>
      </vt:variant>
    </vt:vector>
  </HeadingPairs>
  <TitlesOfParts>
    <vt:vector size="12" baseType="lpstr">
      <vt:lpstr>AngsanaUPC</vt:lpstr>
      <vt:lpstr>Aptos</vt:lpstr>
      <vt:lpstr>Aptos Display</vt:lpstr>
      <vt:lpstr>Arial</vt:lpstr>
      <vt:lpstr>TH SarabunIT๙</vt:lpstr>
      <vt:lpstr>TH SarabunPSK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name</dc:creator>
  <cp:lastModifiedBy>tawan chom</cp:lastModifiedBy>
  <cp:revision>17</cp:revision>
  <cp:lastPrinted>2024-11-19T10:59:30Z</cp:lastPrinted>
  <dcterms:created xsi:type="dcterms:W3CDTF">2024-11-19T07:19:49Z</dcterms:created>
  <dcterms:modified xsi:type="dcterms:W3CDTF">2025-03-28T11:15:34Z</dcterms:modified>
</cp:coreProperties>
</file>